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59" r:id="rId4"/>
    <p:sldId id="261" r:id="rId5"/>
    <p:sldId id="272" r:id="rId6"/>
    <p:sldId id="262" r:id="rId7"/>
    <p:sldId id="273" r:id="rId8"/>
    <p:sldId id="274" r:id="rId9"/>
    <p:sldId id="263" r:id="rId10"/>
    <p:sldId id="276" r:id="rId11"/>
    <p:sldId id="264" r:id="rId12"/>
    <p:sldId id="275" r:id="rId13"/>
    <p:sldId id="265" r:id="rId14"/>
    <p:sldId id="277" r:id="rId15"/>
    <p:sldId id="267" r:id="rId16"/>
    <p:sldId id="278" r:id="rId17"/>
    <p:sldId id="268" r:id="rId18"/>
    <p:sldId id="279" r:id="rId19"/>
    <p:sldId id="269" r:id="rId20"/>
    <p:sldId id="266" r:id="rId21"/>
    <p:sldId id="271" r:id="rId22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756"/>
    <a:srgbClr val="187962"/>
    <a:srgbClr val="4F7A32"/>
    <a:srgbClr val="D6D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31" d="100"/>
          <a:sy n="31" d="100"/>
        </p:scale>
        <p:origin x="22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0117-1639-4A29-AC04-BA26286EBA78}" type="datetimeFigureOut">
              <a:rPr lang="pt-PT" smtClean="0"/>
              <a:t>26/06/2020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C10-3802-41C8-8199-E288FB73B5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078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0117-1639-4A29-AC04-BA26286EBA78}" type="datetimeFigureOut">
              <a:rPr lang="pt-PT" smtClean="0"/>
              <a:t>26/06/2020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C10-3802-41C8-8199-E288FB73B5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585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0117-1639-4A29-AC04-BA26286EBA78}" type="datetimeFigureOut">
              <a:rPr lang="pt-PT" smtClean="0"/>
              <a:t>26/06/2020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C10-3802-41C8-8199-E288FB73B5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540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0117-1639-4A29-AC04-BA26286EBA78}" type="datetimeFigureOut">
              <a:rPr lang="pt-PT" smtClean="0"/>
              <a:t>26/06/2020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C10-3802-41C8-8199-E288FB73B5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82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0117-1639-4A29-AC04-BA26286EBA78}" type="datetimeFigureOut">
              <a:rPr lang="pt-PT" smtClean="0"/>
              <a:t>26/06/2020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C10-3802-41C8-8199-E288FB73B5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063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0117-1639-4A29-AC04-BA26286EBA78}" type="datetimeFigureOut">
              <a:rPr lang="pt-PT" smtClean="0"/>
              <a:t>26/06/2020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C10-3802-41C8-8199-E288FB73B5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879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0117-1639-4A29-AC04-BA26286EBA78}" type="datetimeFigureOut">
              <a:rPr lang="pt-PT" smtClean="0"/>
              <a:t>26/06/2020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C10-3802-41C8-8199-E288FB73B5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041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0117-1639-4A29-AC04-BA26286EBA78}" type="datetimeFigureOut">
              <a:rPr lang="pt-PT" smtClean="0"/>
              <a:t>26/06/2020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C10-3802-41C8-8199-E288FB73B5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824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0117-1639-4A29-AC04-BA26286EBA78}" type="datetimeFigureOut">
              <a:rPr lang="pt-PT" smtClean="0"/>
              <a:t>26/06/2020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C10-3802-41C8-8199-E288FB73B5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77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0117-1639-4A29-AC04-BA26286EBA78}" type="datetimeFigureOut">
              <a:rPr lang="pt-PT" smtClean="0"/>
              <a:t>26/06/2020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C10-3802-41C8-8199-E288FB73B5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131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0117-1639-4A29-AC04-BA26286EBA78}" type="datetimeFigureOut">
              <a:rPr lang="pt-PT" smtClean="0"/>
              <a:t>26/06/2020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4BC10-3802-41C8-8199-E288FB73B5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567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50117-1639-4A29-AC04-BA26286EBA78}" type="datetimeFigureOut">
              <a:rPr lang="pt-PT" smtClean="0"/>
              <a:t>26/06/2020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4BC10-3802-41C8-8199-E288FB73B5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709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ldergym.com/elderly-flexibility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5.jpeg"/><Relationship Id="rId7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256000"/>
          </a:xfrm>
          <a:prstGeom prst="rect">
            <a:avLst/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12396742"/>
            <a:ext cx="11704320" cy="3578302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F0A4DAA-1739-4B64-8DCB-96289F42EBEC}"/>
              </a:ext>
            </a:extLst>
          </p:cNvPr>
          <p:cNvSpPr txBox="1"/>
          <p:nvPr/>
        </p:nvSpPr>
        <p:spPr>
          <a:xfrm>
            <a:off x="1112515" y="12632234"/>
            <a:ext cx="9966960" cy="16895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dirty="0" err="1">
                <a:solidFill>
                  <a:srgbClr val="438756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Alongar</a:t>
            </a:r>
            <a:r>
              <a:rPr lang="en-US" sz="5600" b="1" dirty="0">
                <a:solidFill>
                  <a:srgbClr val="438756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 para um </a:t>
            </a:r>
            <a:r>
              <a:rPr lang="en-US" sz="5600" b="1" dirty="0" err="1">
                <a:solidFill>
                  <a:srgbClr val="438756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maior</a:t>
            </a:r>
            <a:r>
              <a:rPr lang="en-US" sz="5600" b="1" dirty="0">
                <a:solidFill>
                  <a:srgbClr val="438756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 </a:t>
            </a:r>
            <a:r>
              <a:rPr lang="en-US" sz="5600" b="1" dirty="0" err="1">
                <a:solidFill>
                  <a:srgbClr val="438756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bem-estar</a:t>
            </a:r>
            <a:endParaRPr lang="en-US" sz="5600" b="1" dirty="0">
              <a:solidFill>
                <a:srgbClr val="438756"/>
              </a:solidFill>
              <a:latin typeface="Bahnschrift SemiBold SemiConden" panose="020B0502040204020203" pitchFamily="34" charset="0"/>
              <a:ea typeface="+mj-ea"/>
              <a:cs typeface="+mj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AD6CE9-6BB2-4C2A-AA24-18609865A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067" y="14620360"/>
            <a:ext cx="8767860" cy="747292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defTabSz="685800">
              <a:spcBef>
                <a:spcPts val="750"/>
              </a:spcBef>
            </a:pP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 SemiConden" panose="020B0502040204020203" pitchFamily="34" charset="0"/>
              </a:rPr>
              <a:t>Quebre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 SemiConden" panose="020B0502040204020203" pitchFamily="34" charset="0"/>
              </a:rPr>
              <a:t>os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 SemiConden" panose="020B0502040204020203" pitchFamily="34" charset="0"/>
              </a:rPr>
              <a:t>comportamentos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 SemiConden" panose="020B0502040204020203" pitchFamily="34" charset="0"/>
              </a:rPr>
              <a:t>sedentários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 SemiConden" panose="020B0502040204020203" pitchFamily="34" charset="0"/>
              </a:rPr>
              <a:t>!</a:t>
            </a:r>
          </a:p>
        </p:txBody>
      </p:sp>
      <p:pic>
        <p:nvPicPr>
          <p:cNvPr id="1030" name="Picture 6" descr="Pessoas idosas fazendo exercícios. Ilustração em vetor plana dos desenhos animados">
            <a:extLst>
              <a:ext uri="{FF2B5EF4-FFF2-40B4-BE49-F238E27FC236}">
                <a16:creationId xmlns:a16="http://schemas.microsoft.com/office/drawing/2014/main" id="{29A12CBC-0A29-40F2-9B1B-E6AE13A9B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96" b="-1"/>
          <a:stretch/>
        </p:blipFill>
        <p:spPr bwMode="auto">
          <a:xfrm>
            <a:off x="243835" y="266755"/>
            <a:ext cx="11704320" cy="1184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8136" y="14474738"/>
            <a:ext cx="6400800" cy="0"/>
          </a:xfrm>
          <a:prstGeom prst="line">
            <a:avLst/>
          </a:prstGeom>
          <a:ln>
            <a:solidFill>
              <a:srgbClr val="438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B0B4DFF6-EA2B-4AB9-A357-970244319ECE}"/>
              </a:ext>
            </a:extLst>
          </p:cNvPr>
          <p:cNvSpPr txBox="1"/>
          <p:nvPr/>
        </p:nvSpPr>
        <p:spPr>
          <a:xfrm>
            <a:off x="0" y="11490528"/>
            <a:ext cx="11948154" cy="1538883"/>
          </a:xfrm>
          <a:prstGeom prst="rect">
            <a:avLst/>
          </a:prstGeom>
          <a:solidFill>
            <a:srgbClr val="438756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4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Cuidar </a:t>
            </a:r>
            <a:r>
              <a:rPr lang="pt-PT" sz="5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+</a:t>
            </a:r>
          </a:p>
          <a:p>
            <a:pPr algn="ctr"/>
            <a:r>
              <a:rPr lang="pt-PT" sz="44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Por um Envelhecimento Saudável!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DBA126-8421-4F5C-BFFD-A6BF9AD64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404" y="14961335"/>
            <a:ext cx="1047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2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54841-4813-4434-9D03-9702ED863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3336" y="557762"/>
            <a:ext cx="6400800" cy="1533212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pt-PT" b="1" dirty="0">
                <a:solidFill>
                  <a:srgbClr val="4F7A32"/>
                </a:solidFill>
                <a:latin typeface="Bahnschrift Light SemiCondensed" panose="020B0502040204020203" pitchFamily="34" charset="0"/>
              </a:rPr>
              <a:t>Braços</a:t>
            </a:r>
          </a:p>
        </p:txBody>
      </p:sp>
      <p:sp>
        <p:nvSpPr>
          <p:cNvPr id="18" name="Sinal de Subtração 17">
            <a:extLst>
              <a:ext uri="{FF2B5EF4-FFF2-40B4-BE49-F238E27FC236}">
                <a16:creationId xmlns:a16="http://schemas.microsoft.com/office/drawing/2014/main" id="{979256BC-AC0E-4BB8-8ADF-7DAFDEE007B9}"/>
              </a:ext>
            </a:extLst>
          </p:cNvPr>
          <p:cNvSpPr/>
          <p:nvPr/>
        </p:nvSpPr>
        <p:spPr>
          <a:xfrm>
            <a:off x="-2238703" y="-628695"/>
            <a:ext cx="16742979" cy="1660396"/>
          </a:xfrm>
          <a:prstGeom prst="mathMinus">
            <a:avLst/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Sinal de Subtração 28">
            <a:extLst>
              <a:ext uri="{FF2B5EF4-FFF2-40B4-BE49-F238E27FC236}">
                <a16:creationId xmlns:a16="http://schemas.microsoft.com/office/drawing/2014/main" id="{6F16C5E5-AE07-4230-BE3C-633606FB7810}"/>
              </a:ext>
            </a:extLst>
          </p:cNvPr>
          <p:cNvSpPr/>
          <p:nvPr/>
        </p:nvSpPr>
        <p:spPr>
          <a:xfrm rot="5400000">
            <a:off x="1051910" y="7419154"/>
            <a:ext cx="22018625" cy="1480754"/>
          </a:xfrm>
          <a:prstGeom prst="mathMinus">
            <a:avLst>
              <a:gd name="adj1" fmla="val 27779"/>
            </a:avLst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Sinal de Subtração 29">
            <a:extLst>
              <a:ext uri="{FF2B5EF4-FFF2-40B4-BE49-F238E27FC236}">
                <a16:creationId xmlns:a16="http://schemas.microsoft.com/office/drawing/2014/main" id="{11B2563D-F274-4434-B9AD-106012B2C9C8}"/>
              </a:ext>
            </a:extLst>
          </p:cNvPr>
          <p:cNvSpPr/>
          <p:nvPr/>
        </p:nvSpPr>
        <p:spPr>
          <a:xfrm rot="5400000">
            <a:off x="-10692828" y="7579845"/>
            <a:ext cx="21773887" cy="1480754"/>
          </a:xfrm>
          <a:prstGeom prst="mathMinus">
            <a:avLst>
              <a:gd name="adj1" fmla="val 27779"/>
            </a:avLst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Sinal de Subtração 30">
            <a:extLst>
              <a:ext uri="{FF2B5EF4-FFF2-40B4-BE49-F238E27FC236}">
                <a16:creationId xmlns:a16="http://schemas.microsoft.com/office/drawing/2014/main" id="{DDA51D91-A5D6-4BD7-94FC-7ED741513914}"/>
              </a:ext>
            </a:extLst>
          </p:cNvPr>
          <p:cNvSpPr/>
          <p:nvPr/>
        </p:nvSpPr>
        <p:spPr>
          <a:xfrm>
            <a:off x="-1848259" y="15289863"/>
            <a:ext cx="16289473" cy="1660396"/>
          </a:xfrm>
          <a:prstGeom prst="mathMinus">
            <a:avLst/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B98C7905-8B5E-4E1A-B424-BB80DBEA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282" y="484688"/>
            <a:ext cx="1914854" cy="153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E9A6C3D1-AA83-4F52-B120-9F5E6848F505}"/>
              </a:ext>
            </a:extLst>
          </p:cNvPr>
          <p:cNvSpPr/>
          <p:nvPr/>
        </p:nvSpPr>
        <p:spPr>
          <a:xfrm>
            <a:off x="3029635" y="3389602"/>
            <a:ext cx="6707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>
                <a:latin typeface="Bahnschrift SemiBold SemiConden" panose="020B0502040204020203" pitchFamily="34" charset="0"/>
              </a:rPr>
              <a:t>Para alongar a parte de trás do braço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82BB7E6-DD1C-4856-B72E-599A33E6937D}"/>
              </a:ext>
            </a:extLst>
          </p:cNvPr>
          <p:cNvSpPr txBox="1"/>
          <p:nvPr/>
        </p:nvSpPr>
        <p:spPr>
          <a:xfrm>
            <a:off x="1588527" y="10459537"/>
            <a:ext cx="906689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Costas direitas;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Entrelaçar as mãos e rodar de forma a ter as palmas das mãos viradas para fora;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Esticar os braços para a frente, com os </a:t>
            </a:r>
            <a:r>
              <a:rPr lang="pt-PT" sz="3800" b="1" dirty="0">
                <a:latin typeface="Bahnschrift Light SemiCondensed" panose="020B0502040204020203" pitchFamily="34" charset="0"/>
              </a:rPr>
              <a:t>ombros direitos, </a:t>
            </a:r>
            <a:r>
              <a:rPr lang="pt-PT" sz="3800" dirty="0">
                <a:latin typeface="Bahnschrift Light SemiCondensed" panose="020B0502040204020203" pitchFamily="34" charset="0"/>
              </a:rPr>
              <a:t>até sentir algum desconforto na parte de trás dos braços.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DDA8C1D-C8C7-4B95-A2CE-45624FD796C8}"/>
              </a:ext>
            </a:extLst>
          </p:cNvPr>
          <p:cNvSpPr txBox="1"/>
          <p:nvPr/>
        </p:nvSpPr>
        <p:spPr>
          <a:xfrm>
            <a:off x="2869803" y="4023913"/>
            <a:ext cx="6323479" cy="6097350"/>
          </a:xfrm>
          <a:prstGeom prst="rect">
            <a:avLst/>
          </a:prstGeom>
          <a:solidFill>
            <a:schemeClr val="bg1"/>
          </a:solidFill>
          <a:ln>
            <a:solidFill>
              <a:srgbClr val="43875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10246" name="Picture 6" descr="柔軟体操と呼吸法 RYÛTAI UNDÔ HAPPÔ">
            <a:extLst>
              <a:ext uri="{FF2B5EF4-FFF2-40B4-BE49-F238E27FC236}">
                <a16:creationId xmlns:a16="http://schemas.microsoft.com/office/drawing/2014/main" id="{B2558623-C38B-4D20-80C5-D5307C5AB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728" y="4401131"/>
            <a:ext cx="4697430" cy="574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559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54841-4813-4434-9D03-9702ED863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3336" y="557762"/>
            <a:ext cx="6400800" cy="1533212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pt-PT" b="1" dirty="0">
                <a:solidFill>
                  <a:srgbClr val="4F7A32"/>
                </a:solidFill>
                <a:latin typeface="Bahnschrift SemiBold SemiConden" panose="020B0502040204020203" pitchFamily="34" charset="0"/>
              </a:rPr>
              <a:t>Braços</a:t>
            </a:r>
          </a:p>
        </p:txBody>
      </p:sp>
      <p:sp>
        <p:nvSpPr>
          <p:cNvPr id="18" name="Sinal de Subtração 17">
            <a:extLst>
              <a:ext uri="{FF2B5EF4-FFF2-40B4-BE49-F238E27FC236}">
                <a16:creationId xmlns:a16="http://schemas.microsoft.com/office/drawing/2014/main" id="{979256BC-AC0E-4BB8-8ADF-7DAFDEE007B9}"/>
              </a:ext>
            </a:extLst>
          </p:cNvPr>
          <p:cNvSpPr/>
          <p:nvPr/>
        </p:nvSpPr>
        <p:spPr>
          <a:xfrm>
            <a:off x="-2238703" y="-628695"/>
            <a:ext cx="16742979" cy="1660396"/>
          </a:xfrm>
          <a:prstGeom prst="mathMinus">
            <a:avLst/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Sinal de Subtração 28">
            <a:extLst>
              <a:ext uri="{FF2B5EF4-FFF2-40B4-BE49-F238E27FC236}">
                <a16:creationId xmlns:a16="http://schemas.microsoft.com/office/drawing/2014/main" id="{6F16C5E5-AE07-4230-BE3C-633606FB7810}"/>
              </a:ext>
            </a:extLst>
          </p:cNvPr>
          <p:cNvSpPr/>
          <p:nvPr/>
        </p:nvSpPr>
        <p:spPr>
          <a:xfrm rot="5400000">
            <a:off x="1051910" y="7419154"/>
            <a:ext cx="22018625" cy="1480754"/>
          </a:xfrm>
          <a:prstGeom prst="mathMinus">
            <a:avLst>
              <a:gd name="adj1" fmla="val 27779"/>
            </a:avLst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Sinal de Subtração 29">
            <a:extLst>
              <a:ext uri="{FF2B5EF4-FFF2-40B4-BE49-F238E27FC236}">
                <a16:creationId xmlns:a16="http://schemas.microsoft.com/office/drawing/2014/main" id="{11B2563D-F274-4434-B9AD-106012B2C9C8}"/>
              </a:ext>
            </a:extLst>
          </p:cNvPr>
          <p:cNvSpPr/>
          <p:nvPr/>
        </p:nvSpPr>
        <p:spPr>
          <a:xfrm rot="5400000">
            <a:off x="-10692828" y="7579845"/>
            <a:ext cx="21773887" cy="1480754"/>
          </a:xfrm>
          <a:prstGeom prst="mathMinus">
            <a:avLst>
              <a:gd name="adj1" fmla="val 27779"/>
            </a:avLst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Sinal de Subtração 30">
            <a:extLst>
              <a:ext uri="{FF2B5EF4-FFF2-40B4-BE49-F238E27FC236}">
                <a16:creationId xmlns:a16="http://schemas.microsoft.com/office/drawing/2014/main" id="{DDA51D91-A5D6-4BD7-94FC-7ED741513914}"/>
              </a:ext>
            </a:extLst>
          </p:cNvPr>
          <p:cNvSpPr/>
          <p:nvPr/>
        </p:nvSpPr>
        <p:spPr>
          <a:xfrm>
            <a:off x="-1848259" y="15289863"/>
            <a:ext cx="16289473" cy="1660396"/>
          </a:xfrm>
          <a:prstGeom prst="mathMinus">
            <a:avLst/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3C3AE3A-8A0B-4F77-B3D6-4A31EBAF2C90}"/>
              </a:ext>
            </a:extLst>
          </p:cNvPr>
          <p:cNvSpPr txBox="1"/>
          <p:nvPr/>
        </p:nvSpPr>
        <p:spPr>
          <a:xfrm>
            <a:off x="1483480" y="10702678"/>
            <a:ext cx="91065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Esticar o braço para a frente, até ao nível do ombro, com a palma da mão virada para baixo, </a:t>
            </a:r>
            <a:r>
              <a:rPr lang="pt-PT" sz="3800" b="1" dirty="0">
                <a:latin typeface="Bahnschrift Light SemiCondensed" panose="020B0502040204020203" pitchFamily="34" charset="0"/>
              </a:rPr>
              <a:t>mantendo os ombros direitos</a:t>
            </a:r>
            <a:r>
              <a:rPr lang="pt-PT" sz="3800" dirty="0">
                <a:latin typeface="Bahnschrift Light SemiCondensed" panose="020B0502040204020203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Colocar a outra mão nas costas da mão e levá-la para baixo e para dentro, fazendo pressão.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E9FD44B-8848-4D06-BC50-6420247EDF27}"/>
              </a:ext>
            </a:extLst>
          </p:cNvPr>
          <p:cNvSpPr/>
          <p:nvPr/>
        </p:nvSpPr>
        <p:spPr>
          <a:xfrm>
            <a:off x="2674687" y="3597326"/>
            <a:ext cx="73841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>
                <a:latin typeface="Bahnschrift SemiBold SemiConden" panose="020B0502040204020203" pitchFamily="34" charset="0"/>
              </a:rPr>
              <a:t>Para alongar a parte de cima do antebraço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B98C7905-8B5E-4E1A-B424-BB80DBEA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282" y="484688"/>
            <a:ext cx="1914854" cy="153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2B5DDF68-C899-452A-9879-6178AD0240BB}"/>
              </a:ext>
            </a:extLst>
          </p:cNvPr>
          <p:cNvSpPr txBox="1"/>
          <p:nvPr/>
        </p:nvSpPr>
        <p:spPr>
          <a:xfrm>
            <a:off x="2880347" y="4235869"/>
            <a:ext cx="6323479" cy="6097350"/>
          </a:xfrm>
          <a:prstGeom prst="rect">
            <a:avLst/>
          </a:prstGeom>
          <a:solidFill>
            <a:schemeClr val="bg1"/>
          </a:solidFill>
          <a:ln>
            <a:solidFill>
              <a:srgbClr val="43875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11266" name="Picture 2" descr="Forward wrist stretch - Wrist extensors stretch straight arm">
            <a:extLst>
              <a:ext uri="{FF2B5EF4-FFF2-40B4-BE49-F238E27FC236}">
                <a16:creationId xmlns:a16="http://schemas.microsoft.com/office/drawing/2014/main" id="{F7EF99B1-492E-4B24-8525-1E20F6B78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5" b="3822"/>
          <a:stretch/>
        </p:blipFill>
        <p:spPr bwMode="auto">
          <a:xfrm>
            <a:off x="2920564" y="4295856"/>
            <a:ext cx="6230763" cy="603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xão reta unidirecional 3">
            <a:extLst>
              <a:ext uri="{FF2B5EF4-FFF2-40B4-BE49-F238E27FC236}">
                <a16:creationId xmlns:a16="http://schemas.microsoft.com/office/drawing/2014/main" id="{208202DB-567B-4F88-B010-60FB710AC24F}"/>
              </a:ext>
            </a:extLst>
          </p:cNvPr>
          <p:cNvCxnSpPr>
            <a:cxnSpLocks/>
          </p:cNvCxnSpPr>
          <p:nvPr/>
        </p:nvCxnSpPr>
        <p:spPr>
          <a:xfrm flipH="1">
            <a:off x="6324397" y="9938528"/>
            <a:ext cx="106581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593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54841-4813-4434-9D03-9702ED863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3336" y="557762"/>
            <a:ext cx="6400800" cy="1533212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pt-PT" b="1" dirty="0">
                <a:solidFill>
                  <a:srgbClr val="4F7A32"/>
                </a:solidFill>
                <a:latin typeface="Bahnschrift SemiBold SemiConden" panose="020B0502040204020203" pitchFamily="34" charset="0"/>
              </a:rPr>
              <a:t>Braços</a:t>
            </a:r>
          </a:p>
        </p:txBody>
      </p:sp>
      <p:sp>
        <p:nvSpPr>
          <p:cNvPr id="18" name="Sinal de Subtração 17">
            <a:extLst>
              <a:ext uri="{FF2B5EF4-FFF2-40B4-BE49-F238E27FC236}">
                <a16:creationId xmlns:a16="http://schemas.microsoft.com/office/drawing/2014/main" id="{979256BC-AC0E-4BB8-8ADF-7DAFDEE007B9}"/>
              </a:ext>
            </a:extLst>
          </p:cNvPr>
          <p:cNvSpPr/>
          <p:nvPr/>
        </p:nvSpPr>
        <p:spPr>
          <a:xfrm>
            <a:off x="-2238703" y="-628695"/>
            <a:ext cx="16742979" cy="1660396"/>
          </a:xfrm>
          <a:prstGeom prst="mathMinus">
            <a:avLst/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Sinal de Subtração 28">
            <a:extLst>
              <a:ext uri="{FF2B5EF4-FFF2-40B4-BE49-F238E27FC236}">
                <a16:creationId xmlns:a16="http://schemas.microsoft.com/office/drawing/2014/main" id="{6F16C5E5-AE07-4230-BE3C-633606FB7810}"/>
              </a:ext>
            </a:extLst>
          </p:cNvPr>
          <p:cNvSpPr/>
          <p:nvPr/>
        </p:nvSpPr>
        <p:spPr>
          <a:xfrm rot="5400000">
            <a:off x="1051910" y="7419154"/>
            <a:ext cx="22018625" cy="1480754"/>
          </a:xfrm>
          <a:prstGeom prst="mathMinus">
            <a:avLst>
              <a:gd name="adj1" fmla="val 27779"/>
            </a:avLst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Sinal de Subtração 29">
            <a:extLst>
              <a:ext uri="{FF2B5EF4-FFF2-40B4-BE49-F238E27FC236}">
                <a16:creationId xmlns:a16="http://schemas.microsoft.com/office/drawing/2014/main" id="{11B2563D-F274-4434-B9AD-106012B2C9C8}"/>
              </a:ext>
            </a:extLst>
          </p:cNvPr>
          <p:cNvSpPr/>
          <p:nvPr/>
        </p:nvSpPr>
        <p:spPr>
          <a:xfrm rot="5400000">
            <a:off x="-10692828" y="7579845"/>
            <a:ext cx="21773887" cy="1480754"/>
          </a:xfrm>
          <a:prstGeom prst="mathMinus">
            <a:avLst>
              <a:gd name="adj1" fmla="val 27779"/>
            </a:avLst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Sinal de Subtração 30">
            <a:extLst>
              <a:ext uri="{FF2B5EF4-FFF2-40B4-BE49-F238E27FC236}">
                <a16:creationId xmlns:a16="http://schemas.microsoft.com/office/drawing/2014/main" id="{DDA51D91-A5D6-4BD7-94FC-7ED741513914}"/>
              </a:ext>
            </a:extLst>
          </p:cNvPr>
          <p:cNvSpPr/>
          <p:nvPr/>
        </p:nvSpPr>
        <p:spPr>
          <a:xfrm>
            <a:off x="-1848259" y="15289863"/>
            <a:ext cx="16289473" cy="1660396"/>
          </a:xfrm>
          <a:prstGeom prst="mathMinus">
            <a:avLst/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4C53063-3884-49C7-B755-85CCD77F6F8C}"/>
              </a:ext>
            </a:extLst>
          </p:cNvPr>
          <p:cNvSpPr txBox="1"/>
          <p:nvPr/>
        </p:nvSpPr>
        <p:spPr>
          <a:xfrm>
            <a:off x="1572048" y="9964043"/>
            <a:ext cx="927012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sz="3800" dirty="0">
              <a:latin typeface="Bahnschrift Light SemiCondensed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Esticar o braço para a frente, até ao nível do ombro, com a palma da mão virada para baixo, </a:t>
            </a:r>
            <a:r>
              <a:rPr lang="pt-PT" sz="3800" b="1" dirty="0">
                <a:latin typeface="Bahnschrift Light SemiCondensed" panose="020B0502040204020203" pitchFamily="34" charset="0"/>
              </a:rPr>
              <a:t>mantendo os ombros direitos</a:t>
            </a:r>
            <a:r>
              <a:rPr lang="pt-PT" sz="3800" dirty="0">
                <a:latin typeface="Bahnschrift Light SemiCondensed" panose="020B0502040204020203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Colocar a outra mão </a:t>
            </a:r>
            <a:r>
              <a:rPr lang="pt-PT" sz="3800" b="1" dirty="0">
                <a:latin typeface="Bahnschrift Light SemiCondensed" panose="020B0502040204020203" pitchFamily="34" charset="0"/>
              </a:rPr>
              <a:t>abaixo dos dedos </a:t>
            </a:r>
            <a:r>
              <a:rPr lang="pt-PT" sz="3800" dirty="0">
                <a:latin typeface="Bahnschrift Light SemiCondensed" panose="020B0502040204020203" pitchFamily="34" charset="0"/>
              </a:rPr>
              <a:t>e puxar para trás (em direção à pessoa idosa).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CFD75FB-B788-4F8F-9036-6902EC9CD8F8}"/>
              </a:ext>
            </a:extLst>
          </p:cNvPr>
          <p:cNvSpPr/>
          <p:nvPr/>
        </p:nvSpPr>
        <p:spPr>
          <a:xfrm>
            <a:off x="2789301" y="3372966"/>
            <a:ext cx="6807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>
                <a:latin typeface="Bahnschrift SemiBold SemiConden" panose="020B0502040204020203" pitchFamily="34" charset="0"/>
              </a:rPr>
              <a:t>Para alongar a parte de baixo do braço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B98C7905-8B5E-4E1A-B424-BB80DBEA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282" y="484688"/>
            <a:ext cx="1914854" cy="153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eta: Para a Esquerda 26">
            <a:hlinkClick r:id="rId3" action="ppaction://hlinksldjump"/>
            <a:extLst>
              <a:ext uri="{FF2B5EF4-FFF2-40B4-BE49-F238E27FC236}">
                <a16:creationId xmlns:a16="http://schemas.microsoft.com/office/drawing/2014/main" id="{DE9AA952-3AFD-4D68-9595-9F65C0E08DFB}"/>
              </a:ext>
            </a:extLst>
          </p:cNvPr>
          <p:cNvSpPr/>
          <p:nvPr/>
        </p:nvSpPr>
        <p:spPr>
          <a:xfrm>
            <a:off x="8671034" y="14519854"/>
            <a:ext cx="2777139" cy="1336039"/>
          </a:xfrm>
          <a:prstGeom prst="leftArrow">
            <a:avLst/>
          </a:prstGeom>
          <a:solidFill>
            <a:srgbClr val="438756"/>
          </a:solidFill>
          <a:ln>
            <a:solidFill>
              <a:srgbClr val="438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dirty="0">
                <a:latin typeface="Bahnschrift SemiBold SemiConden" panose="020B0502040204020203" pitchFamily="34" charset="0"/>
              </a:rPr>
              <a:t>Índice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D720B40-0027-45B5-8CB2-3DB80627F449}"/>
              </a:ext>
            </a:extLst>
          </p:cNvPr>
          <p:cNvSpPr txBox="1"/>
          <p:nvPr/>
        </p:nvSpPr>
        <p:spPr>
          <a:xfrm>
            <a:off x="2816083" y="3999281"/>
            <a:ext cx="6323479" cy="6097350"/>
          </a:xfrm>
          <a:prstGeom prst="rect">
            <a:avLst/>
          </a:prstGeom>
          <a:solidFill>
            <a:schemeClr val="bg1"/>
          </a:solidFill>
          <a:ln>
            <a:solidFill>
              <a:srgbClr val="43875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11272" name="Picture 8" descr="Rehabilitación de epicondilitis media o codo de golf ...">
            <a:extLst>
              <a:ext uri="{FF2B5EF4-FFF2-40B4-BE49-F238E27FC236}">
                <a16:creationId xmlns:a16="http://schemas.microsoft.com/office/drawing/2014/main" id="{40084C72-D8A3-41FA-9EC8-0F55E955F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862" y="3999281"/>
            <a:ext cx="7898111" cy="609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109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54841-4813-4434-9D03-9702ED863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3336" y="557762"/>
            <a:ext cx="6400800" cy="1533212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pt-PT" b="1" dirty="0">
                <a:solidFill>
                  <a:srgbClr val="4F7A32"/>
                </a:solidFill>
                <a:latin typeface="Bahnschrift SemiBold SemiConden" panose="020B0502040204020203" pitchFamily="34" charset="0"/>
              </a:rPr>
              <a:t>Tronco</a:t>
            </a:r>
          </a:p>
        </p:txBody>
      </p:sp>
      <p:sp>
        <p:nvSpPr>
          <p:cNvPr id="18" name="Sinal de Subtração 17">
            <a:extLst>
              <a:ext uri="{FF2B5EF4-FFF2-40B4-BE49-F238E27FC236}">
                <a16:creationId xmlns:a16="http://schemas.microsoft.com/office/drawing/2014/main" id="{979256BC-AC0E-4BB8-8ADF-7DAFDEE007B9}"/>
              </a:ext>
            </a:extLst>
          </p:cNvPr>
          <p:cNvSpPr/>
          <p:nvPr/>
        </p:nvSpPr>
        <p:spPr>
          <a:xfrm>
            <a:off x="-2238703" y="-628695"/>
            <a:ext cx="16742979" cy="1660396"/>
          </a:xfrm>
          <a:prstGeom prst="mathMinus">
            <a:avLst/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Sinal de Subtração 28">
            <a:extLst>
              <a:ext uri="{FF2B5EF4-FFF2-40B4-BE49-F238E27FC236}">
                <a16:creationId xmlns:a16="http://schemas.microsoft.com/office/drawing/2014/main" id="{6F16C5E5-AE07-4230-BE3C-633606FB7810}"/>
              </a:ext>
            </a:extLst>
          </p:cNvPr>
          <p:cNvSpPr/>
          <p:nvPr/>
        </p:nvSpPr>
        <p:spPr>
          <a:xfrm rot="5400000">
            <a:off x="1051910" y="7419154"/>
            <a:ext cx="22018625" cy="1480754"/>
          </a:xfrm>
          <a:prstGeom prst="mathMinus">
            <a:avLst>
              <a:gd name="adj1" fmla="val 27779"/>
            </a:avLst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Sinal de Subtração 29">
            <a:extLst>
              <a:ext uri="{FF2B5EF4-FFF2-40B4-BE49-F238E27FC236}">
                <a16:creationId xmlns:a16="http://schemas.microsoft.com/office/drawing/2014/main" id="{11B2563D-F274-4434-B9AD-106012B2C9C8}"/>
              </a:ext>
            </a:extLst>
          </p:cNvPr>
          <p:cNvSpPr/>
          <p:nvPr/>
        </p:nvSpPr>
        <p:spPr>
          <a:xfrm rot="5400000">
            <a:off x="-10692828" y="7579845"/>
            <a:ext cx="21773887" cy="1480754"/>
          </a:xfrm>
          <a:prstGeom prst="mathMinus">
            <a:avLst>
              <a:gd name="adj1" fmla="val 27779"/>
            </a:avLst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Sinal de Subtração 30">
            <a:extLst>
              <a:ext uri="{FF2B5EF4-FFF2-40B4-BE49-F238E27FC236}">
                <a16:creationId xmlns:a16="http://schemas.microsoft.com/office/drawing/2014/main" id="{DDA51D91-A5D6-4BD7-94FC-7ED741513914}"/>
              </a:ext>
            </a:extLst>
          </p:cNvPr>
          <p:cNvSpPr/>
          <p:nvPr/>
        </p:nvSpPr>
        <p:spPr>
          <a:xfrm>
            <a:off x="-1848259" y="15289863"/>
            <a:ext cx="16289473" cy="1660396"/>
          </a:xfrm>
          <a:prstGeom prst="mathMinus">
            <a:avLst/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3C3AE3A-8A0B-4F77-B3D6-4A31EBAF2C90}"/>
              </a:ext>
            </a:extLst>
          </p:cNvPr>
          <p:cNvSpPr txBox="1"/>
          <p:nvPr/>
        </p:nvSpPr>
        <p:spPr>
          <a:xfrm>
            <a:off x="1600200" y="10410923"/>
            <a:ext cx="887572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Colocar as costas direitas e os pés bem assentes no chão;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Colocar as mãos nos joelhos;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Arquear as costas para a frente, levando a barriga para fora. Manter os ombros direitos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E9FD44B-8848-4D06-BC50-6420247EDF27}"/>
              </a:ext>
            </a:extLst>
          </p:cNvPr>
          <p:cNvSpPr/>
          <p:nvPr/>
        </p:nvSpPr>
        <p:spPr>
          <a:xfrm>
            <a:off x="2690025" y="3181941"/>
            <a:ext cx="7073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>
                <a:latin typeface="Bahnschrift SemiBold SemiConden" panose="020B0502040204020203" pitchFamily="34" charset="0"/>
              </a:rPr>
              <a:t>Para alongar a parte da frente do tronco</a:t>
            </a:r>
          </a:p>
        </p:txBody>
      </p:sp>
      <p:pic>
        <p:nvPicPr>
          <p:cNvPr id="17" name="Picture 6" descr="68 Pang Stock Vector Illustration And Royalty Free Pang Clipart">
            <a:extLst>
              <a:ext uri="{FF2B5EF4-FFF2-40B4-BE49-F238E27FC236}">
                <a16:creationId xmlns:a16="http://schemas.microsoft.com/office/drawing/2014/main" id="{D73E3983-50C4-40DB-8D93-85C9D24CC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679" y="445572"/>
            <a:ext cx="1803457" cy="180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0617869F-4907-4162-AE2E-27EF8E50FB72}"/>
              </a:ext>
            </a:extLst>
          </p:cNvPr>
          <p:cNvSpPr txBox="1"/>
          <p:nvPr/>
        </p:nvSpPr>
        <p:spPr>
          <a:xfrm>
            <a:off x="2855533" y="3949112"/>
            <a:ext cx="6323479" cy="6097350"/>
          </a:xfrm>
          <a:prstGeom prst="rect">
            <a:avLst/>
          </a:prstGeom>
          <a:solidFill>
            <a:schemeClr val="bg1"/>
          </a:solidFill>
          <a:ln>
            <a:solidFill>
              <a:srgbClr val="43875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12292" name="Picture 4" descr="Easy Stretches for Better Posture and Muscle Restoration - The New ...">
            <a:extLst>
              <a:ext uri="{FF2B5EF4-FFF2-40B4-BE49-F238E27FC236}">
                <a16:creationId xmlns:a16="http://schemas.microsoft.com/office/drawing/2014/main" id="{986281EB-EE47-4AFC-B925-057BDD29F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76"/>
          <a:stretch/>
        </p:blipFill>
        <p:spPr bwMode="auto">
          <a:xfrm>
            <a:off x="3135891" y="3888340"/>
            <a:ext cx="5689191" cy="650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229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54841-4813-4434-9D03-9702ED863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3336" y="557762"/>
            <a:ext cx="6400800" cy="1533212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pt-PT" b="1" dirty="0">
                <a:solidFill>
                  <a:srgbClr val="4F7A32"/>
                </a:solidFill>
                <a:latin typeface="Bahnschrift SemiBold SemiConden" panose="020B0502040204020203" pitchFamily="34" charset="0"/>
              </a:rPr>
              <a:t>Tronco</a:t>
            </a:r>
          </a:p>
        </p:txBody>
      </p:sp>
      <p:sp>
        <p:nvSpPr>
          <p:cNvPr id="18" name="Sinal de Subtração 17">
            <a:extLst>
              <a:ext uri="{FF2B5EF4-FFF2-40B4-BE49-F238E27FC236}">
                <a16:creationId xmlns:a16="http://schemas.microsoft.com/office/drawing/2014/main" id="{979256BC-AC0E-4BB8-8ADF-7DAFDEE007B9}"/>
              </a:ext>
            </a:extLst>
          </p:cNvPr>
          <p:cNvSpPr/>
          <p:nvPr/>
        </p:nvSpPr>
        <p:spPr>
          <a:xfrm>
            <a:off x="-2238703" y="-628695"/>
            <a:ext cx="16742979" cy="1660396"/>
          </a:xfrm>
          <a:prstGeom prst="mathMinus">
            <a:avLst/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Sinal de Subtração 28">
            <a:extLst>
              <a:ext uri="{FF2B5EF4-FFF2-40B4-BE49-F238E27FC236}">
                <a16:creationId xmlns:a16="http://schemas.microsoft.com/office/drawing/2014/main" id="{6F16C5E5-AE07-4230-BE3C-633606FB7810}"/>
              </a:ext>
            </a:extLst>
          </p:cNvPr>
          <p:cNvSpPr/>
          <p:nvPr/>
        </p:nvSpPr>
        <p:spPr>
          <a:xfrm rot="5400000">
            <a:off x="1051910" y="7419154"/>
            <a:ext cx="22018625" cy="1480754"/>
          </a:xfrm>
          <a:prstGeom prst="mathMinus">
            <a:avLst>
              <a:gd name="adj1" fmla="val 27779"/>
            </a:avLst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Sinal de Subtração 29">
            <a:extLst>
              <a:ext uri="{FF2B5EF4-FFF2-40B4-BE49-F238E27FC236}">
                <a16:creationId xmlns:a16="http://schemas.microsoft.com/office/drawing/2014/main" id="{11B2563D-F274-4434-B9AD-106012B2C9C8}"/>
              </a:ext>
            </a:extLst>
          </p:cNvPr>
          <p:cNvSpPr/>
          <p:nvPr/>
        </p:nvSpPr>
        <p:spPr>
          <a:xfrm rot="5400000">
            <a:off x="-10692828" y="7579845"/>
            <a:ext cx="21773887" cy="1480754"/>
          </a:xfrm>
          <a:prstGeom prst="mathMinus">
            <a:avLst>
              <a:gd name="adj1" fmla="val 27779"/>
            </a:avLst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Sinal de Subtração 30">
            <a:extLst>
              <a:ext uri="{FF2B5EF4-FFF2-40B4-BE49-F238E27FC236}">
                <a16:creationId xmlns:a16="http://schemas.microsoft.com/office/drawing/2014/main" id="{DDA51D91-A5D6-4BD7-94FC-7ED741513914}"/>
              </a:ext>
            </a:extLst>
          </p:cNvPr>
          <p:cNvSpPr/>
          <p:nvPr/>
        </p:nvSpPr>
        <p:spPr>
          <a:xfrm>
            <a:off x="-1848259" y="15289863"/>
            <a:ext cx="16289473" cy="1660396"/>
          </a:xfrm>
          <a:prstGeom prst="mathMinus">
            <a:avLst/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4C53063-3884-49C7-B755-85CCD77F6F8C}"/>
              </a:ext>
            </a:extLst>
          </p:cNvPr>
          <p:cNvSpPr txBox="1"/>
          <p:nvPr/>
        </p:nvSpPr>
        <p:spPr>
          <a:xfrm>
            <a:off x="1793631" y="9833104"/>
            <a:ext cx="859460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sz="3800" dirty="0">
              <a:latin typeface="Bahnschrift Light SemiCondensed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Colocar as costas direitas e os pés bem assentes no chão;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Arquear as costas para trás, levando a barriga para dentro. Manter os ombros direitos.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CFD75FB-B788-4F8F-9036-6902EC9CD8F8}"/>
              </a:ext>
            </a:extLst>
          </p:cNvPr>
          <p:cNvSpPr/>
          <p:nvPr/>
        </p:nvSpPr>
        <p:spPr>
          <a:xfrm>
            <a:off x="3059021" y="3200120"/>
            <a:ext cx="6653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>
                <a:latin typeface="Bahnschrift SemiBold SemiConden" panose="020B0502040204020203" pitchFamily="34" charset="0"/>
              </a:rPr>
              <a:t>Para alongar a parte de trás do tronco</a:t>
            </a:r>
          </a:p>
        </p:txBody>
      </p:sp>
      <p:pic>
        <p:nvPicPr>
          <p:cNvPr id="17" name="Picture 6" descr="68 Pang Stock Vector Illustration And Royalty Free Pang Clipart">
            <a:extLst>
              <a:ext uri="{FF2B5EF4-FFF2-40B4-BE49-F238E27FC236}">
                <a16:creationId xmlns:a16="http://schemas.microsoft.com/office/drawing/2014/main" id="{D73E3983-50C4-40DB-8D93-85C9D24CC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679" y="445572"/>
            <a:ext cx="1803457" cy="180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BC4F62D7-78A2-433B-9124-FA8044E5C76E}"/>
              </a:ext>
            </a:extLst>
          </p:cNvPr>
          <p:cNvSpPr txBox="1"/>
          <p:nvPr/>
        </p:nvSpPr>
        <p:spPr>
          <a:xfrm>
            <a:off x="3189902" y="3834768"/>
            <a:ext cx="6323479" cy="6097350"/>
          </a:xfrm>
          <a:prstGeom prst="rect">
            <a:avLst/>
          </a:prstGeom>
          <a:solidFill>
            <a:schemeClr val="bg1"/>
          </a:solidFill>
          <a:ln>
            <a:solidFill>
              <a:srgbClr val="43875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12294" name="Picture 6" descr="Easy Stretches for Better Posture and Muscle Restoration - The New ...">
            <a:extLst>
              <a:ext uri="{FF2B5EF4-FFF2-40B4-BE49-F238E27FC236}">
                <a16:creationId xmlns:a16="http://schemas.microsoft.com/office/drawing/2014/main" id="{0519756A-0CD3-4D6B-8DBF-631BEA42AB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22"/>
          <a:stretch/>
        </p:blipFill>
        <p:spPr bwMode="auto">
          <a:xfrm>
            <a:off x="3567371" y="4464788"/>
            <a:ext cx="5568539" cy="57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484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54841-4813-4434-9D03-9702ED863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3336" y="557762"/>
            <a:ext cx="6400800" cy="1533212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pt-PT" b="1" dirty="0">
                <a:solidFill>
                  <a:srgbClr val="4F7A32"/>
                </a:solidFill>
                <a:latin typeface="Bahnschrift SemiBold SemiConden" panose="020B0502040204020203" pitchFamily="34" charset="0"/>
              </a:rPr>
              <a:t>Tronco</a:t>
            </a:r>
          </a:p>
        </p:txBody>
      </p:sp>
      <p:sp>
        <p:nvSpPr>
          <p:cNvPr id="18" name="Sinal de Subtração 17">
            <a:extLst>
              <a:ext uri="{FF2B5EF4-FFF2-40B4-BE49-F238E27FC236}">
                <a16:creationId xmlns:a16="http://schemas.microsoft.com/office/drawing/2014/main" id="{979256BC-AC0E-4BB8-8ADF-7DAFDEE007B9}"/>
              </a:ext>
            </a:extLst>
          </p:cNvPr>
          <p:cNvSpPr/>
          <p:nvPr/>
        </p:nvSpPr>
        <p:spPr>
          <a:xfrm>
            <a:off x="-2238703" y="-628695"/>
            <a:ext cx="16742979" cy="1660396"/>
          </a:xfrm>
          <a:prstGeom prst="mathMinus">
            <a:avLst/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Sinal de Subtração 28">
            <a:extLst>
              <a:ext uri="{FF2B5EF4-FFF2-40B4-BE49-F238E27FC236}">
                <a16:creationId xmlns:a16="http://schemas.microsoft.com/office/drawing/2014/main" id="{6F16C5E5-AE07-4230-BE3C-633606FB7810}"/>
              </a:ext>
            </a:extLst>
          </p:cNvPr>
          <p:cNvSpPr/>
          <p:nvPr/>
        </p:nvSpPr>
        <p:spPr>
          <a:xfrm rot="5400000">
            <a:off x="1051910" y="7419154"/>
            <a:ext cx="22018625" cy="1480754"/>
          </a:xfrm>
          <a:prstGeom prst="mathMinus">
            <a:avLst>
              <a:gd name="adj1" fmla="val 27779"/>
            </a:avLst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Sinal de Subtração 29">
            <a:extLst>
              <a:ext uri="{FF2B5EF4-FFF2-40B4-BE49-F238E27FC236}">
                <a16:creationId xmlns:a16="http://schemas.microsoft.com/office/drawing/2014/main" id="{11B2563D-F274-4434-B9AD-106012B2C9C8}"/>
              </a:ext>
            </a:extLst>
          </p:cNvPr>
          <p:cNvSpPr/>
          <p:nvPr/>
        </p:nvSpPr>
        <p:spPr>
          <a:xfrm rot="5400000">
            <a:off x="-10692828" y="7579845"/>
            <a:ext cx="21773887" cy="1480754"/>
          </a:xfrm>
          <a:prstGeom prst="mathMinus">
            <a:avLst>
              <a:gd name="adj1" fmla="val 27779"/>
            </a:avLst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Sinal de Subtração 30">
            <a:extLst>
              <a:ext uri="{FF2B5EF4-FFF2-40B4-BE49-F238E27FC236}">
                <a16:creationId xmlns:a16="http://schemas.microsoft.com/office/drawing/2014/main" id="{DDA51D91-A5D6-4BD7-94FC-7ED741513914}"/>
              </a:ext>
            </a:extLst>
          </p:cNvPr>
          <p:cNvSpPr/>
          <p:nvPr/>
        </p:nvSpPr>
        <p:spPr>
          <a:xfrm>
            <a:off x="-1848259" y="15289863"/>
            <a:ext cx="16289473" cy="1660396"/>
          </a:xfrm>
          <a:prstGeom prst="mathMinus">
            <a:avLst/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3C3AE3A-8A0B-4F77-B3D6-4A31EBAF2C90}"/>
              </a:ext>
            </a:extLst>
          </p:cNvPr>
          <p:cNvSpPr txBox="1"/>
          <p:nvPr/>
        </p:nvSpPr>
        <p:spPr>
          <a:xfrm>
            <a:off x="1567542" y="10533858"/>
            <a:ext cx="905388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Costas direitas e os pés bem assentes no chão;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Inclinar o tronco para um dos lados enquanto leva o braço em direção à cabeça;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Repetir para o outro lado.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E9FD44B-8848-4D06-BC50-6420247EDF27}"/>
              </a:ext>
            </a:extLst>
          </p:cNvPr>
          <p:cNvSpPr/>
          <p:nvPr/>
        </p:nvSpPr>
        <p:spPr>
          <a:xfrm>
            <a:off x="3045184" y="3456017"/>
            <a:ext cx="74256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>
                <a:latin typeface="Bahnschrift SemiBold SemiConden" panose="020B0502040204020203" pitchFamily="34" charset="0"/>
              </a:rPr>
              <a:t>Para alongar a parte lateral do tronco</a:t>
            </a:r>
          </a:p>
        </p:txBody>
      </p:sp>
      <p:pic>
        <p:nvPicPr>
          <p:cNvPr id="17" name="Picture 6" descr="68 Pang Stock Vector Illustration And Royalty Free Pang Clipart">
            <a:extLst>
              <a:ext uri="{FF2B5EF4-FFF2-40B4-BE49-F238E27FC236}">
                <a16:creationId xmlns:a16="http://schemas.microsoft.com/office/drawing/2014/main" id="{D73E3983-50C4-40DB-8D93-85C9D24CC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679" y="445572"/>
            <a:ext cx="1803457" cy="180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B47600B3-B805-41A7-8CD5-65C931024949}"/>
              </a:ext>
            </a:extLst>
          </p:cNvPr>
          <p:cNvSpPr txBox="1"/>
          <p:nvPr/>
        </p:nvSpPr>
        <p:spPr>
          <a:xfrm>
            <a:off x="2934260" y="4072161"/>
            <a:ext cx="6323479" cy="6097350"/>
          </a:xfrm>
          <a:prstGeom prst="rect">
            <a:avLst/>
          </a:prstGeom>
          <a:solidFill>
            <a:schemeClr val="bg1"/>
          </a:solidFill>
          <a:ln>
            <a:solidFill>
              <a:srgbClr val="43875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14338" name="Picture 2" descr="Back Exercises: Side Stretch">
            <a:extLst>
              <a:ext uri="{FF2B5EF4-FFF2-40B4-BE49-F238E27FC236}">
                <a16:creationId xmlns:a16="http://schemas.microsoft.com/office/drawing/2014/main" id="{8EEC299F-AE24-43B8-AF14-1A798A67A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260" y="4433534"/>
            <a:ext cx="7030916" cy="609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780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54841-4813-4434-9D03-9702ED863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3336" y="557762"/>
            <a:ext cx="6400800" cy="1533212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pt-PT" b="1" dirty="0">
                <a:solidFill>
                  <a:srgbClr val="4F7A32"/>
                </a:solidFill>
                <a:latin typeface="Bahnschrift SemiBold SemiConden" panose="020B0502040204020203" pitchFamily="34" charset="0"/>
              </a:rPr>
              <a:t>Tronco</a:t>
            </a:r>
          </a:p>
        </p:txBody>
      </p:sp>
      <p:sp>
        <p:nvSpPr>
          <p:cNvPr id="18" name="Sinal de Subtração 17">
            <a:extLst>
              <a:ext uri="{FF2B5EF4-FFF2-40B4-BE49-F238E27FC236}">
                <a16:creationId xmlns:a16="http://schemas.microsoft.com/office/drawing/2014/main" id="{979256BC-AC0E-4BB8-8ADF-7DAFDEE007B9}"/>
              </a:ext>
            </a:extLst>
          </p:cNvPr>
          <p:cNvSpPr/>
          <p:nvPr/>
        </p:nvSpPr>
        <p:spPr>
          <a:xfrm>
            <a:off x="-2238703" y="-628695"/>
            <a:ext cx="16742979" cy="1660396"/>
          </a:xfrm>
          <a:prstGeom prst="mathMinus">
            <a:avLst/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Sinal de Subtração 28">
            <a:extLst>
              <a:ext uri="{FF2B5EF4-FFF2-40B4-BE49-F238E27FC236}">
                <a16:creationId xmlns:a16="http://schemas.microsoft.com/office/drawing/2014/main" id="{6F16C5E5-AE07-4230-BE3C-633606FB7810}"/>
              </a:ext>
            </a:extLst>
          </p:cNvPr>
          <p:cNvSpPr/>
          <p:nvPr/>
        </p:nvSpPr>
        <p:spPr>
          <a:xfrm rot="5400000">
            <a:off x="1051910" y="7419154"/>
            <a:ext cx="22018625" cy="1480754"/>
          </a:xfrm>
          <a:prstGeom prst="mathMinus">
            <a:avLst>
              <a:gd name="adj1" fmla="val 27779"/>
            </a:avLst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Sinal de Subtração 29">
            <a:extLst>
              <a:ext uri="{FF2B5EF4-FFF2-40B4-BE49-F238E27FC236}">
                <a16:creationId xmlns:a16="http://schemas.microsoft.com/office/drawing/2014/main" id="{11B2563D-F274-4434-B9AD-106012B2C9C8}"/>
              </a:ext>
            </a:extLst>
          </p:cNvPr>
          <p:cNvSpPr/>
          <p:nvPr/>
        </p:nvSpPr>
        <p:spPr>
          <a:xfrm rot="5400000">
            <a:off x="-10692828" y="7579845"/>
            <a:ext cx="21773887" cy="1480754"/>
          </a:xfrm>
          <a:prstGeom prst="mathMinus">
            <a:avLst>
              <a:gd name="adj1" fmla="val 27779"/>
            </a:avLst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Sinal de Subtração 30">
            <a:extLst>
              <a:ext uri="{FF2B5EF4-FFF2-40B4-BE49-F238E27FC236}">
                <a16:creationId xmlns:a16="http://schemas.microsoft.com/office/drawing/2014/main" id="{DDA51D91-A5D6-4BD7-94FC-7ED741513914}"/>
              </a:ext>
            </a:extLst>
          </p:cNvPr>
          <p:cNvSpPr/>
          <p:nvPr/>
        </p:nvSpPr>
        <p:spPr>
          <a:xfrm>
            <a:off x="-1848259" y="15289863"/>
            <a:ext cx="16289473" cy="1660396"/>
          </a:xfrm>
          <a:prstGeom prst="mathMinus">
            <a:avLst/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4C53063-3884-49C7-B755-85CCD77F6F8C}"/>
              </a:ext>
            </a:extLst>
          </p:cNvPr>
          <p:cNvSpPr txBox="1"/>
          <p:nvPr/>
        </p:nvSpPr>
        <p:spPr>
          <a:xfrm>
            <a:off x="1567542" y="9668803"/>
            <a:ext cx="911569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sz="3800" dirty="0">
              <a:latin typeface="Bahnschrift Light SemiCondensed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Costas direitas e os pés bem assentes no chão;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Rodar o tronco para um dos lados, </a:t>
            </a:r>
            <a:r>
              <a:rPr lang="pt-PT" sz="3800" b="1" dirty="0">
                <a:latin typeface="Bahnschrift Light SemiCondensed" panose="020B0502040204020203" pitchFamily="34" charset="0"/>
              </a:rPr>
              <a:t>mantendo os ombros direitos. </a:t>
            </a:r>
            <a:r>
              <a:rPr lang="pt-PT" sz="3800" dirty="0">
                <a:latin typeface="Bahnschrift Light SemiCondensed" panose="020B0502040204020203" pitchFamily="34" charset="0"/>
              </a:rPr>
              <a:t>Pode agarrar a cadeira para tentar rodar um pouco mais o tronco;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Repetir para o outro lado.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CFD75FB-B788-4F8F-9036-6902EC9CD8F8}"/>
              </a:ext>
            </a:extLst>
          </p:cNvPr>
          <p:cNvSpPr/>
          <p:nvPr/>
        </p:nvSpPr>
        <p:spPr>
          <a:xfrm>
            <a:off x="2992117" y="3043336"/>
            <a:ext cx="6382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>
                <a:latin typeface="Bahnschrift SemiBold SemiConden" panose="020B0502040204020203" pitchFamily="34" charset="0"/>
              </a:rPr>
              <a:t>Para alongar a parte lateral do tronco</a:t>
            </a:r>
          </a:p>
        </p:txBody>
      </p:sp>
      <p:pic>
        <p:nvPicPr>
          <p:cNvPr id="17" name="Picture 6" descr="68 Pang Stock Vector Illustration And Royalty Free Pang Clipart">
            <a:extLst>
              <a:ext uri="{FF2B5EF4-FFF2-40B4-BE49-F238E27FC236}">
                <a16:creationId xmlns:a16="http://schemas.microsoft.com/office/drawing/2014/main" id="{D73E3983-50C4-40DB-8D93-85C9D24CC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679" y="445572"/>
            <a:ext cx="1803457" cy="180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eta: Para a Esquerda 20">
            <a:hlinkClick r:id="rId3" action="ppaction://hlinksldjump"/>
            <a:extLst>
              <a:ext uri="{FF2B5EF4-FFF2-40B4-BE49-F238E27FC236}">
                <a16:creationId xmlns:a16="http://schemas.microsoft.com/office/drawing/2014/main" id="{39E7E08C-A78B-4499-AC51-AA0F6BB946F0}"/>
              </a:ext>
            </a:extLst>
          </p:cNvPr>
          <p:cNvSpPr/>
          <p:nvPr/>
        </p:nvSpPr>
        <p:spPr>
          <a:xfrm>
            <a:off x="8797158" y="14519854"/>
            <a:ext cx="2777139" cy="1336039"/>
          </a:xfrm>
          <a:prstGeom prst="leftArrow">
            <a:avLst/>
          </a:prstGeom>
          <a:solidFill>
            <a:srgbClr val="438756"/>
          </a:solidFill>
          <a:ln>
            <a:solidFill>
              <a:srgbClr val="438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dirty="0">
                <a:latin typeface="Bahnschrift SemiBold SemiConden" panose="020B0502040204020203" pitchFamily="34" charset="0"/>
              </a:rPr>
              <a:t>Índice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2E7D808-0039-4C2B-A432-8A6A9764E5F8}"/>
              </a:ext>
            </a:extLst>
          </p:cNvPr>
          <p:cNvSpPr txBox="1"/>
          <p:nvPr/>
        </p:nvSpPr>
        <p:spPr>
          <a:xfrm>
            <a:off x="2992117" y="3663259"/>
            <a:ext cx="6323479" cy="6097350"/>
          </a:xfrm>
          <a:prstGeom prst="rect">
            <a:avLst/>
          </a:prstGeom>
          <a:solidFill>
            <a:schemeClr val="bg1"/>
          </a:solidFill>
          <a:ln>
            <a:solidFill>
              <a:srgbClr val="43875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1026" name="Picture 2" descr="14 Exercises for Shoulder Pain Relief &amp; Rehab (Printable PDF)">
            <a:extLst>
              <a:ext uri="{FF2B5EF4-FFF2-40B4-BE49-F238E27FC236}">
                <a16:creationId xmlns:a16="http://schemas.microsoft.com/office/drawing/2014/main" id="{7FACCA90-D94F-46A5-A3E4-B2CEE8360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2" r="56473"/>
          <a:stretch/>
        </p:blipFill>
        <p:spPr bwMode="auto">
          <a:xfrm>
            <a:off x="3783256" y="3814057"/>
            <a:ext cx="5528613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794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54841-4813-4434-9D03-9702ED863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3336" y="557762"/>
            <a:ext cx="6400800" cy="1533212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pt-PT" b="1" dirty="0">
                <a:solidFill>
                  <a:srgbClr val="4F7A32"/>
                </a:solidFill>
                <a:latin typeface="Bahnschrift SemiBold SemiConden" panose="020B0502040204020203" pitchFamily="34" charset="0"/>
              </a:rPr>
              <a:t>Pernas</a:t>
            </a:r>
          </a:p>
        </p:txBody>
      </p:sp>
      <p:sp>
        <p:nvSpPr>
          <p:cNvPr id="18" name="Sinal de Subtração 17">
            <a:extLst>
              <a:ext uri="{FF2B5EF4-FFF2-40B4-BE49-F238E27FC236}">
                <a16:creationId xmlns:a16="http://schemas.microsoft.com/office/drawing/2014/main" id="{979256BC-AC0E-4BB8-8ADF-7DAFDEE007B9}"/>
              </a:ext>
            </a:extLst>
          </p:cNvPr>
          <p:cNvSpPr/>
          <p:nvPr/>
        </p:nvSpPr>
        <p:spPr>
          <a:xfrm>
            <a:off x="-2238703" y="-628695"/>
            <a:ext cx="16742979" cy="1660396"/>
          </a:xfrm>
          <a:prstGeom prst="mathMinus">
            <a:avLst/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Sinal de Subtração 28">
            <a:extLst>
              <a:ext uri="{FF2B5EF4-FFF2-40B4-BE49-F238E27FC236}">
                <a16:creationId xmlns:a16="http://schemas.microsoft.com/office/drawing/2014/main" id="{6F16C5E5-AE07-4230-BE3C-633606FB7810}"/>
              </a:ext>
            </a:extLst>
          </p:cNvPr>
          <p:cNvSpPr/>
          <p:nvPr/>
        </p:nvSpPr>
        <p:spPr>
          <a:xfrm rot="5400000">
            <a:off x="1051910" y="7419154"/>
            <a:ext cx="22018625" cy="1480754"/>
          </a:xfrm>
          <a:prstGeom prst="mathMinus">
            <a:avLst>
              <a:gd name="adj1" fmla="val 27779"/>
            </a:avLst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Sinal de Subtração 29">
            <a:extLst>
              <a:ext uri="{FF2B5EF4-FFF2-40B4-BE49-F238E27FC236}">
                <a16:creationId xmlns:a16="http://schemas.microsoft.com/office/drawing/2014/main" id="{11B2563D-F274-4434-B9AD-106012B2C9C8}"/>
              </a:ext>
            </a:extLst>
          </p:cNvPr>
          <p:cNvSpPr/>
          <p:nvPr/>
        </p:nvSpPr>
        <p:spPr>
          <a:xfrm rot="5400000">
            <a:off x="-10692828" y="7579845"/>
            <a:ext cx="21773887" cy="1480754"/>
          </a:xfrm>
          <a:prstGeom prst="mathMinus">
            <a:avLst>
              <a:gd name="adj1" fmla="val 27779"/>
            </a:avLst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Sinal de Subtração 30">
            <a:extLst>
              <a:ext uri="{FF2B5EF4-FFF2-40B4-BE49-F238E27FC236}">
                <a16:creationId xmlns:a16="http://schemas.microsoft.com/office/drawing/2014/main" id="{DDA51D91-A5D6-4BD7-94FC-7ED741513914}"/>
              </a:ext>
            </a:extLst>
          </p:cNvPr>
          <p:cNvSpPr/>
          <p:nvPr/>
        </p:nvSpPr>
        <p:spPr>
          <a:xfrm>
            <a:off x="-1848259" y="15289863"/>
            <a:ext cx="16289473" cy="1660396"/>
          </a:xfrm>
          <a:prstGeom prst="mathMinus">
            <a:avLst/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3C3AE3A-8A0B-4F77-B3D6-4A31EBAF2C90}"/>
              </a:ext>
            </a:extLst>
          </p:cNvPr>
          <p:cNvSpPr txBox="1"/>
          <p:nvPr/>
        </p:nvSpPr>
        <p:spPr>
          <a:xfrm>
            <a:off x="1436914" y="9938981"/>
            <a:ext cx="967855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Em pé, atrás de uma cadeira ou em frente a uma parede;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Dobrar o joelho e agarrar o tornozelo, de modo a levar o calcanhar ao rabo e a coxa ligeiramente para trás, </a:t>
            </a:r>
            <a:r>
              <a:rPr lang="pt-PT" sz="3800" b="1" dirty="0">
                <a:latin typeface="Bahnschrift Light SemiCondensed" panose="020B0502040204020203" pitchFamily="34" charset="0"/>
              </a:rPr>
              <a:t>mantendo o tronco direito</a:t>
            </a:r>
            <a:r>
              <a:rPr lang="pt-PT" sz="3800" dirty="0">
                <a:latin typeface="Bahnschrift Light SemiCondensed" panose="020B0502040204020203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Repetir para a outra perna;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Se necessário, utilizar uma toalha, para facilitar o movimento.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E9FD44B-8848-4D06-BC50-6420247EDF27}"/>
              </a:ext>
            </a:extLst>
          </p:cNvPr>
          <p:cNvSpPr/>
          <p:nvPr/>
        </p:nvSpPr>
        <p:spPr>
          <a:xfrm>
            <a:off x="2962593" y="2960606"/>
            <a:ext cx="6718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>
                <a:latin typeface="Bahnschrift SemiBold SemiConden" panose="020B0502040204020203" pitchFamily="34" charset="0"/>
              </a:rPr>
              <a:t>Para alongar a parte da frente da perna</a:t>
            </a:r>
          </a:p>
        </p:txBody>
      </p:sp>
      <p:pic>
        <p:nvPicPr>
          <p:cNvPr id="16" name="Picture 8" descr="Legs draw stock vector. Illustration of design, expressive - 35485765">
            <a:extLst>
              <a:ext uri="{FF2B5EF4-FFF2-40B4-BE49-F238E27FC236}">
                <a16:creationId xmlns:a16="http://schemas.microsoft.com/office/drawing/2014/main" id="{A8A9A35D-552B-4504-85A2-802DBB96E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1"/>
          <a:stretch/>
        </p:blipFill>
        <p:spPr bwMode="auto">
          <a:xfrm>
            <a:off x="9952178" y="786600"/>
            <a:ext cx="1636351" cy="137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4ECA564-B3D4-4536-818E-DCC05FF4EA5A}"/>
              </a:ext>
            </a:extLst>
          </p:cNvPr>
          <p:cNvSpPr txBox="1"/>
          <p:nvPr/>
        </p:nvSpPr>
        <p:spPr>
          <a:xfrm>
            <a:off x="2838382" y="3545381"/>
            <a:ext cx="6718638" cy="6097350"/>
          </a:xfrm>
          <a:prstGeom prst="rect">
            <a:avLst/>
          </a:prstGeom>
          <a:solidFill>
            <a:schemeClr val="bg1"/>
          </a:solidFill>
          <a:ln>
            <a:solidFill>
              <a:srgbClr val="43875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16386" name="Picture 2" descr="Stretches">
            <a:extLst>
              <a:ext uri="{FF2B5EF4-FFF2-40B4-BE49-F238E27FC236}">
                <a16:creationId xmlns:a16="http://schemas.microsoft.com/office/drawing/2014/main" id="{D3C38708-854F-4E15-AF69-542A06B0C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93" y="3711588"/>
            <a:ext cx="3041101" cy="606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Quadriceps Stretch Flexibility | Articles | Mount Nittany Health ...">
            <a:extLst>
              <a:ext uri="{FF2B5EF4-FFF2-40B4-BE49-F238E27FC236}">
                <a16:creationId xmlns:a16="http://schemas.microsoft.com/office/drawing/2014/main" id="{230F7320-5AAD-4F03-86F5-3806BA3A2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09" y="3606266"/>
            <a:ext cx="3440096" cy="61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344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54841-4813-4434-9D03-9702ED863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3336" y="557762"/>
            <a:ext cx="6400800" cy="1533212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pt-PT" b="1" dirty="0">
                <a:solidFill>
                  <a:srgbClr val="4F7A32"/>
                </a:solidFill>
                <a:latin typeface="Bahnschrift SemiBold SemiConden" panose="020B0502040204020203" pitchFamily="34" charset="0"/>
              </a:rPr>
              <a:t>Pernas</a:t>
            </a:r>
          </a:p>
        </p:txBody>
      </p:sp>
      <p:sp>
        <p:nvSpPr>
          <p:cNvPr id="18" name="Sinal de Subtração 17">
            <a:extLst>
              <a:ext uri="{FF2B5EF4-FFF2-40B4-BE49-F238E27FC236}">
                <a16:creationId xmlns:a16="http://schemas.microsoft.com/office/drawing/2014/main" id="{979256BC-AC0E-4BB8-8ADF-7DAFDEE007B9}"/>
              </a:ext>
            </a:extLst>
          </p:cNvPr>
          <p:cNvSpPr/>
          <p:nvPr/>
        </p:nvSpPr>
        <p:spPr>
          <a:xfrm>
            <a:off x="-2238703" y="-628695"/>
            <a:ext cx="16742979" cy="1660396"/>
          </a:xfrm>
          <a:prstGeom prst="mathMinus">
            <a:avLst/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Sinal de Subtração 28">
            <a:extLst>
              <a:ext uri="{FF2B5EF4-FFF2-40B4-BE49-F238E27FC236}">
                <a16:creationId xmlns:a16="http://schemas.microsoft.com/office/drawing/2014/main" id="{6F16C5E5-AE07-4230-BE3C-633606FB7810}"/>
              </a:ext>
            </a:extLst>
          </p:cNvPr>
          <p:cNvSpPr/>
          <p:nvPr/>
        </p:nvSpPr>
        <p:spPr>
          <a:xfrm rot="5400000">
            <a:off x="1051910" y="7419154"/>
            <a:ext cx="22018625" cy="1480754"/>
          </a:xfrm>
          <a:prstGeom prst="mathMinus">
            <a:avLst>
              <a:gd name="adj1" fmla="val 27779"/>
            </a:avLst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Sinal de Subtração 29">
            <a:extLst>
              <a:ext uri="{FF2B5EF4-FFF2-40B4-BE49-F238E27FC236}">
                <a16:creationId xmlns:a16="http://schemas.microsoft.com/office/drawing/2014/main" id="{11B2563D-F274-4434-B9AD-106012B2C9C8}"/>
              </a:ext>
            </a:extLst>
          </p:cNvPr>
          <p:cNvSpPr/>
          <p:nvPr/>
        </p:nvSpPr>
        <p:spPr>
          <a:xfrm rot="5400000">
            <a:off x="-10692828" y="7579845"/>
            <a:ext cx="21773887" cy="1480754"/>
          </a:xfrm>
          <a:prstGeom prst="mathMinus">
            <a:avLst>
              <a:gd name="adj1" fmla="val 27779"/>
            </a:avLst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Sinal de Subtração 30">
            <a:extLst>
              <a:ext uri="{FF2B5EF4-FFF2-40B4-BE49-F238E27FC236}">
                <a16:creationId xmlns:a16="http://schemas.microsoft.com/office/drawing/2014/main" id="{DDA51D91-A5D6-4BD7-94FC-7ED741513914}"/>
              </a:ext>
            </a:extLst>
          </p:cNvPr>
          <p:cNvSpPr/>
          <p:nvPr/>
        </p:nvSpPr>
        <p:spPr>
          <a:xfrm>
            <a:off x="-1848259" y="15289863"/>
            <a:ext cx="16289473" cy="1660396"/>
          </a:xfrm>
          <a:prstGeom prst="mathMinus">
            <a:avLst/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4C53063-3884-49C7-B755-85CCD77F6F8C}"/>
              </a:ext>
            </a:extLst>
          </p:cNvPr>
          <p:cNvSpPr txBox="1"/>
          <p:nvPr/>
        </p:nvSpPr>
        <p:spPr>
          <a:xfrm>
            <a:off x="1531786" y="9554158"/>
            <a:ext cx="952938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sz="3800" dirty="0">
              <a:latin typeface="Bahnschrift Light SemiCondensed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Costas direitas e os pés bem assentes no chão;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Esticar uma perna para a frente, com </a:t>
            </a:r>
            <a:r>
              <a:rPr lang="pt-PT" sz="3800" b="1" dirty="0">
                <a:latin typeface="Bahnschrift Light SemiCondensed" panose="020B0502040204020203" pitchFamily="34" charset="0"/>
              </a:rPr>
              <a:t>a ponta do pé virada para cima</a:t>
            </a:r>
            <a:r>
              <a:rPr lang="pt-PT" sz="3800" dirty="0">
                <a:latin typeface="Bahnschrift Light SemiCondensed" panose="020B0502040204020203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Inclinar o tronco para a frente, tentando chegar com a mão o mais longe possível ao longo da perna;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Repetir para a outra perna.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CFD75FB-B788-4F8F-9036-6902EC9CD8F8}"/>
              </a:ext>
            </a:extLst>
          </p:cNvPr>
          <p:cNvSpPr/>
          <p:nvPr/>
        </p:nvSpPr>
        <p:spPr>
          <a:xfrm>
            <a:off x="2918369" y="2892773"/>
            <a:ext cx="6418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>
                <a:latin typeface="Bahnschrift SemiBold SemiConden" panose="020B0502040204020203" pitchFamily="34" charset="0"/>
              </a:rPr>
              <a:t>Para alongar a parte de trás da perna</a:t>
            </a:r>
          </a:p>
        </p:txBody>
      </p:sp>
      <p:pic>
        <p:nvPicPr>
          <p:cNvPr id="16" name="Picture 8" descr="Legs draw stock vector. Illustration of design, expressive - 35485765">
            <a:extLst>
              <a:ext uri="{FF2B5EF4-FFF2-40B4-BE49-F238E27FC236}">
                <a16:creationId xmlns:a16="http://schemas.microsoft.com/office/drawing/2014/main" id="{A8A9A35D-552B-4504-85A2-802DBB96E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1"/>
          <a:stretch/>
        </p:blipFill>
        <p:spPr bwMode="auto">
          <a:xfrm>
            <a:off x="9952178" y="786600"/>
            <a:ext cx="1636351" cy="137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35B1533E-2106-4F19-90E7-EF4F1245F95A}"/>
              </a:ext>
            </a:extLst>
          </p:cNvPr>
          <p:cNvSpPr txBox="1"/>
          <p:nvPr/>
        </p:nvSpPr>
        <p:spPr>
          <a:xfrm>
            <a:off x="2949203" y="3569555"/>
            <a:ext cx="6323479" cy="6097350"/>
          </a:xfrm>
          <a:prstGeom prst="rect">
            <a:avLst/>
          </a:prstGeom>
          <a:solidFill>
            <a:schemeClr val="bg1"/>
          </a:solidFill>
          <a:ln>
            <a:solidFill>
              <a:srgbClr val="43875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22" name="Picture 10" descr="Seated Hamstring Stretch For Elderly - Free Transparent PNG ...">
            <a:extLst>
              <a:ext uri="{FF2B5EF4-FFF2-40B4-BE49-F238E27FC236}">
                <a16:creationId xmlns:a16="http://schemas.microsoft.com/office/drawing/2014/main" id="{29D6E69F-3B45-4601-B158-3B4C1DAFD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4" r="17648"/>
          <a:stretch/>
        </p:blipFill>
        <p:spPr bwMode="auto">
          <a:xfrm>
            <a:off x="2949203" y="3101320"/>
            <a:ext cx="6102085" cy="648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251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54841-4813-4434-9D03-9702ED863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3336" y="557762"/>
            <a:ext cx="6400800" cy="1533212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pt-PT" b="1" dirty="0">
                <a:solidFill>
                  <a:srgbClr val="4F7A32"/>
                </a:solidFill>
                <a:latin typeface="Bahnschrift SemiBold SemiConden" panose="020B0502040204020203" pitchFamily="34" charset="0"/>
              </a:rPr>
              <a:t>Pernas</a:t>
            </a:r>
          </a:p>
        </p:txBody>
      </p:sp>
      <p:sp>
        <p:nvSpPr>
          <p:cNvPr id="18" name="Sinal de Subtração 17">
            <a:extLst>
              <a:ext uri="{FF2B5EF4-FFF2-40B4-BE49-F238E27FC236}">
                <a16:creationId xmlns:a16="http://schemas.microsoft.com/office/drawing/2014/main" id="{979256BC-AC0E-4BB8-8ADF-7DAFDEE007B9}"/>
              </a:ext>
            </a:extLst>
          </p:cNvPr>
          <p:cNvSpPr/>
          <p:nvPr/>
        </p:nvSpPr>
        <p:spPr>
          <a:xfrm>
            <a:off x="-2238703" y="-628695"/>
            <a:ext cx="16742979" cy="1660396"/>
          </a:xfrm>
          <a:prstGeom prst="mathMinus">
            <a:avLst/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Sinal de Subtração 28">
            <a:extLst>
              <a:ext uri="{FF2B5EF4-FFF2-40B4-BE49-F238E27FC236}">
                <a16:creationId xmlns:a16="http://schemas.microsoft.com/office/drawing/2014/main" id="{6F16C5E5-AE07-4230-BE3C-633606FB7810}"/>
              </a:ext>
            </a:extLst>
          </p:cNvPr>
          <p:cNvSpPr/>
          <p:nvPr/>
        </p:nvSpPr>
        <p:spPr>
          <a:xfrm rot="5400000">
            <a:off x="1051910" y="7419154"/>
            <a:ext cx="22018625" cy="1480754"/>
          </a:xfrm>
          <a:prstGeom prst="mathMinus">
            <a:avLst>
              <a:gd name="adj1" fmla="val 27779"/>
            </a:avLst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Sinal de Subtração 29">
            <a:extLst>
              <a:ext uri="{FF2B5EF4-FFF2-40B4-BE49-F238E27FC236}">
                <a16:creationId xmlns:a16="http://schemas.microsoft.com/office/drawing/2014/main" id="{11B2563D-F274-4434-B9AD-106012B2C9C8}"/>
              </a:ext>
            </a:extLst>
          </p:cNvPr>
          <p:cNvSpPr/>
          <p:nvPr/>
        </p:nvSpPr>
        <p:spPr>
          <a:xfrm rot="5400000">
            <a:off x="-10692828" y="7579845"/>
            <a:ext cx="21773887" cy="1480754"/>
          </a:xfrm>
          <a:prstGeom prst="mathMinus">
            <a:avLst>
              <a:gd name="adj1" fmla="val 27779"/>
            </a:avLst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Sinal de Subtração 30">
            <a:extLst>
              <a:ext uri="{FF2B5EF4-FFF2-40B4-BE49-F238E27FC236}">
                <a16:creationId xmlns:a16="http://schemas.microsoft.com/office/drawing/2014/main" id="{DDA51D91-A5D6-4BD7-94FC-7ED741513914}"/>
              </a:ext>
            </a:extLst>
          </p:cNvPr>
          <p:cNvSpPr/>
          <p:nvPr/>
        </p:nvSpPr>
        <p:spPr>
          <a:xfrm>
            <a:off x="-1848259" y="15289863"/>
            <a:ext cx="16289473" cy="1660396"/>
          </a:xfrm>
          <a:prstGeom prst="mathMinus">
            <a:avLst/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3C3AE3A-8A0B-4F77-B3D6-4A31EBAF2C90}"/>
              </a:ext>
            </a:extLst>
          </p:cNvPr>
          <p:cNvSpPr txBox="1"/>
          <p:nvPr/>
        </p:nvSpPr>
        <p:spPr>
          <a:xfrm>
            <a:off x="1163093" y="9887549"/>
            <a:ext cx="1013627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Em pé, à frente de uma parede;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Mãos na parede, ao nível dos ombros;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Uma </a:t>
            </a:r>
            <a:r>
              <a:rPr lang="pt-PT" sz="3800" b="1" dirty="0">
                <a:latin typeface="Bahnschrift Light SemiCondensed" panose="020B0502040204020203" pitchFamily="34" charset="0"/>
              </a:rPr>
              <a:t>perna à frente </a:t>
            </a:r>
            <a:r>
              <a:rPr lang="pt-PT" sz="3800" dirty="0">
                <a:latin typeface="Bahnschrift Light SemiCondensed" panose="020B0502040204020203" pitchFamily="34" charset="0"/>
              </a:rPr>
              <a:t>com o joelho dobrado, e a outra </a:t>
            </a:r>
            <a:r>
              <a:rPr lang="pt-PT" sz="3800" b="1" dirty="0">
                <a:latin typeface="Bahnschrift Light SemiCondensed" panose="020B0502040204020203" pitchFamily="34" charset="0"/>
              </a:rPr>
              <a:t>perna atrás </a:t>
            </a:r>
            <a:r>
              <a:rPr lang="pt-PT" sz="3800" dirty="0">
                <a:latin typeface="Bahnschrift Light SemiCondensed" panose="020B0502040204020203" pitchFamily="34" charset="0"/>
              </a:rPr>
              <a:t>ligeiramente dobrada;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Calcanhar da perna que está atrás bem assente no chão, até sentir um desconforto tolerável na barriga da perna;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Repetir para a outra perna.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E9FD44B-8848-4D06-BC50-6420247EDF27}"/>
              </a:ext>
            </a:extLst>
          </p:cNvPr>
          <p:cNvSpPr/>
          <p:nvPr/>
        </p:nvSpPr>
        <p:spPr>
          <a:xfrm>
            <a:off x="3051197" y="2653788"/>
            <a:ext cx="6598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>
                <a:latin typeface="Bahnschrift SemiBold SemiConden" panose="020B0502040204020203" pitchFamily="34" charset="0"/>
              </a:rPr>
              <a:t>Para alongar a parte de trás da perna</a:t>
            </a:r>
          </a:p>
        </p:txBody>
      </p:sp>
      <p:pic>
        <p:nvPicPr>
          <p:cNvPr id="16" name="Picture 8" descr="Legs draw stock vector. Illustration of design, expressive - 35485765">
            <a:extLst>
              <a:ext uri="{FF2B5EF4-FFF2-40B4-BE49-F238E27FC236}">
                <a16:creationId xmlns:a16="http://schemas.microsoft.com/office/drawing/2014/main" id="{A8A9A35D-552B-4504-85A2-802DBB96E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1"/>
          <a:stretch/>
        </p:blipFill>
        <p:spPr bwMode="auto">
          <a:xfrm>
            <a:off x="9939437" y="740048"/>
            <a:ext cx="1636351" cy="137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eta: Para a Esquerda 18">
            <a:hlinkClick r:id="rId3" action="ppaction://hlinksldjump"/>
            <a:extLst>
              <a:ext uri="{FF2B5EF4-FFF2-40B4-BE49-F238E27FC236}">
                <a16:creationId xmlns:a16="http://schemas.microsoft.com/office/drawing/2014/main" id="{70617070-2C7A-4A10-AA00-2ED1B7E93230}"/>
              </a:ext>
            </a:extLst>
          </p:cNvPr>
          <p:cNvSpPr/>
          <p:nvPr/>
        </p:nvSpPr>
        <p:spPr>
          <a:xfrm>
            <a:off x="8860220" y="14551385"/>
            <a:ext cx="2777139" cy="1336039"/>
          </a:xfrm>
          <a:prstGeom prst="leftArrow">
            <a:avLst/>
          </a:prstGeom>
          <a:solidFill>
            <a:srgbClr val="438756"/>
          </a:solidFill>
          <a:ln>
            <a:solidFill>
              <a:srgbClr val="438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dirty="0">
                <a:latin typeface="Bahnschrift SemiBold SemiConden" panose="020B0502040204020203" pitchFamily="34" charset="0"/>
              </a:rPr>
              <a:t>Índice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1DC165D-ADF0-45CB-818C-4BDE791A67AB}"/>
              </a:ext>
            </a:extLst>
          </p:cNvPr>
          <p:cNvSpPr txBox="1"/>
          <p:nvPr/>
        </p:nvSpPr>
        <p:spPr>
          <a:xfrm>
            <a:off x="3051197" y="3265661"/>
            <a:ext cx="6323479" cy="6097350"/>
          </a:xfrm>
          <a:prstGeom prst="rect">
            <a:avLst/>
          </a:prstGeom>
          <a:solidFill>
            <a:schemeClr val="bg1"/>
          </a:solidFill>
          <a:ln>
            <a:solidFill>
              <a:srgbClr val="43875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17410" name="Picture 2" descr="Squash Physical Therapy in Dothan - Stretching">
            <a:extLst>
              <a:ext uri="{FF2B5EF4-FFF2-40B4-BE49-F238E27FC236}">
                <a16:creationId xmlns:a16="http://schemas.microsoft.com/office/drawing/2014/main" id="{FF972FBE-CA3F-4F3F-A8DB-5386959BF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DFE"/>
              </a:clrFrom>
              <a:clrTo>
                <a:srgbClr val="FEFDFE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0" b="5593"/>
          <a:stretch/>
        </p:blipFill>
        <p:spPr bwMode="auto">
          <a:xfrm>
            <a:off x="3919063" y="3713061"/>
            <a:ext cx="7627082" cy="567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053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54841-4813-4434-9D03-9702ED863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3561" y="2159126"/>
            <a:ext cx="6400800" cy="1533212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pt-PT" b="1" u="sng" dirty="0">
                <a:solidFill>
                  <a:srgbClr val="438756"/>
                </a:solidFill>
                <a:latin typeface="Bahnschrift SemiBold SemiConden" panose="020B0502040204020203" pitchFamily="34" charset="0"/>
              </a:rPr>
              <a:t>Instruções </a:t>
            </a:r>
          </a:p>
        </p:txBody>
      </p:sp>
      <p:sp>
        <p:nvSpPr>
          <p:cNvPr id="18" name="Sinal de Subtração 17">
            <a:extLst>
              <a:ext uri="{FF2B5EF4-FFF2-40B4-BE49-F238E27FC236}">
                <a16:creationId xmlns:a16="http://schemas.microsoft.com/office/drawing/2014/main" id="{979256BC-AC0E-4BB8-8ADF-7DAFDEE007B9}"/>
              </a:ext>
            </a:extLst>
          </p:cNvPr>
          <p:cNvSpPr/>
          <p:nvPr/>
        </p:nvSpPr>
        <p:spPr>
          <a:xfrm>
            <a:off x="-2238703" y="-628695"/>
            <a:ext cx="16742979" cy="1660396"/>
          </a:xfrm>
          <a:prstGeom prst="mathMinus">
            <a:avLst/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Sinal de Subtração 28">
            <a:extLst>
              <a:ext uri="{FF2B5EF4-FFF2-40B4-BE49-F238E27FC236}">
                <a16:creationId xmlns:a16="http://schemas.microsoft.com/office/drawing/2014/main" id="{6F16C5E5-AE07-4230-BE3C-633606FB7810}"/>
              </a:ext>
            </a:extLst>
          </p:cNvPr>
          <p:cNvSpPr/>
          <p:nvPr/>
        </p:nvSpPr>
        <p:spPr>
          <a:xfrm rot="5400000">
            <a:off x="1051910" y="7419154"/>
            <a:ext cx="22018625" cy="1480754"/>
          </a:xfrm>
          <a:prstGeom prst="mathMinus">
            <a:avLst>
              <a:gd name="adj1" fmla="val 27779"/>
            </a:avLst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Sinal de Subtração 29">
            <a:extLst>
              <a:ext uri="{FF2B5EF4-FFF2-40B4-BE49-F238E27FC236}">
                <a16:creationId xmlns:a16="http://schemas.microsoft.com/office/drawing/2014/main" id="{11B2563D-F274-4434-B9AD-106012B2C9C8}"/>
              </a:ext>
            </a:extLst>
          </p:cNvPr>
          <p:cNvSpPr/>
          <p:nvPr/>
        </p:nvSpPr>
        <p:spPr>
          <a:xfrm rot="5400000">
            <a:off x="-10692828" y="7579845"/>
            <a:ext cx="21773887" cy="1480754"/>
          </a:xfrm>
          <a:prstGeom prst="mathMinus">
            <a:avLst>
              <a:gd name="adj1" fmla="val 27779"/>
            </a:avLst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Sinal de Subtração 30">
            <a:extLst>
              <a:ext uri="{FF2B5EF4-FFF2-40B4-BE49-F238E27FC236}">
                <a16:creationId xmlns:a16="http://schemas.microsoft.com/office/drawing/2014/main" id="{DDA51D91-A5D6-4BD7-94FC-7ED741513914}"/>
              </a:ext>
            </a:extLst>
          </p:cNvPr>
          <p:cNvSpPr/>
          <p:nvPr/>
        </p:nvSpPr>
        <p:spPr>
          <a:xfrm>
            <a:off x="-1848259" y="15289863"/>
            <a:ext cx="16289473" cy="1660396"/>
          </a:xfrm>
          <a:prstGeom prst="mathMinus">
            <a:avLst/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AD1DB16-09A1-4F2C-AFC2-A0A1F5EAE282}"/>
              </a:ext>
            </a:extLst>
          </p:cNvPr>
          <p:cNvSpPr txBox="1"/>
          <p:nvPr/>
        </p:nvSpPr>
        <p:spPr>
          <a:xfrm>
            <a:off x="934493" y="5754064"/>
            <a:ext cx="10386352" cy="9202519"/>
          </a:xfrm>
          <a:prstGeom prst="rect">
            <a:avLst/>
          </a:prstGeom>
          <a:noFill/>
          <a:ln>
            <a:solidFill>
              <a:srgbClr val="438756"/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endParaRPr lang="pt-PT" sz="3200" dirty="0">
              <a:latin typeface="Bahnschrift Light SemiCondensed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PT" sz="3200" dirty="0">
                <a:latin typeface="Bahnschrift Light SemiCondensed" panose="020B0502040204020203" pitchFamily="34" charset="0"/>
              </a:rPr>
              <a:t>Realizar estes alongamentos sempre que a pessoa idosa passe demasiado tempo sentada e/ou deitada, </a:t>
            </a:r>
            <a:r>
              <a:rPr lang="pt-PT" sz="3200" b="1" dirty="0">
                <a:latin typeface="Bahnschrift Light SemiCondensed" panose="020B0502040204020203" pitchFamily="34" charset="0"/>
              </a:rPr>
              <a:t>ou</a:t>
            </a:r>
            <a:r>
              <a:rPr lang="pt-PT" sz="3200" dirty="0">
                <a:latin typeface="Bahnschrift Light SemiCondensed" panose="020B0502040204020203" pitchFamily="34" charset="0"/>
              </a:rPr>
              <a:t> a seguir à realização dos exercícios de força muscular/equilíbrio</a:t>
            </a:r>
            <a:r>
              <a:rPr lang="pt-PT" sz="3200" b="1" dirty="0">
                <a:latin typeface="Bahnschrift Light SemiCondensed" panose="020B0502040204020203" pitchFamily="34" charset="0"/>
              </a:rPr>
              <a:t>, ou ainda</a:t>
            </a:r>
            <a:r>
              <a:rPr lang="pt-PT" sz="3200" dirty="0">
                <a:latin typeface="Bahnschrift Light SemiCondensed" panose="020B0502040204020203" pitchFamily="34" charset="0"/>
              </a:rPr>
              <a:t>, após uma caminhada;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pt-PT" sz="3200" dirty="0">
              <a:latin typeface="Bahnschrift Light SemiCondensed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PT" sz="3200" dirty="0">
                <a:latin typeface="Bahnschrift Light SemiCondensed" panose="020B0502040204020203" pitchFamily="34" charset="0"/>
              </a:rPr>
              <a:t>Manter a posição (como representada nas imagens) em cada alongamento, durante 20-30 segundos;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pt-PT" sz="3200" dirty="0">
              <a:latin typeface="Bahnschrift Light SemiCondensed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PT" sz="3200" dirty="0">
                <a:latin typeface="Bahnschrift Light SemiCondensed" panose="020B0502040204020203" pitchFamily="34" charset="0"/>
              </a:rPr>
              <a:t>A pessoa idosa </a:t>
            </a:r>
            <a:r>
              <a:rPr lang="pt-PT" sz="3200" b="1" dirty="0">
                <a:latin typeface="Bahnschrift Light SemiCondensed" panose="020B0502040204020203" pitchFamily="34" charset="0"/>
              </a:rPr>
              <a:t>deverá sentir desconforto na zona que está a alongar</a:t>
            </a:r>
            <a:r>
              <a:rPr lang="pt-PT" sz="3200" dirty="0">
                <a:latin typeface="Bahnschrift Light SemiCondensed" panose="020B0502040204020203" pitchFamily="34" charset="0"/>
              </a:rPr>
              <a:t>, </a:t>
            </a:r>
            <a:r>
              <a:rPr lang="pt-PT" sz="3200" b="1" dirty="0">
                <a:latin typeface="Bahnschrift Light SemiCondensed" panose="020B0502040204020203" pitchFamily="34" charset="0"/>
              </a:rPr>
              <a:t>mas nunca dor</a:t>
            </a:r>
            <a:r>
              <a:rPr lang="pt-PT" sz="3200" dirty="0">
                <a:latin typeface="Bahnschrift Light SemiCondensed" panose="020B0502040204020203" pitchFamily="34" charset="0"/>
              </a:rPr>
              <a:t>. Em caso de dor, deverá parar o alongamento de imediato;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pt-PT" sz="3200" dirty="0">
              <a:latin typeface="Bahnschrift Light SemiCondensed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PT" sz="3200" dirty="0">
                <a:latin typeface="Bahnschrift Light SemiCondensed" panose="020B0502040204020203" pitchFamily="34" charset="0"/>
              </a:rPr>
              <a:t>Relembre a pessoa idosa de que deve respirar normalmente enquanto realiza cada alongamento;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pt-PT" sz="3200" dirty="0">
              <a:latin typeface="Bahnschrift Light SemiCondensed" panose="020B0502040204020203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PT" sz="3200" dirty="0">
                <a:latin typeface="Bahnschrift Light SemiCondensed" panose="020B0502040204020203" pitchFamily="34" charset="0"/>
              </a:rPr>
              <a:t>Supervisione a pessoa idosa em cada alongamento, de forma a garantir a sua segurança.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PT" sz="1600" dirty="0">
              <a:latin typeface="Bahnschrift Light SemiCondensed" panose="020B0502040204020203" pitchFamily="34" charset="0"/>
            </a:endParaRPr>
          </a:p>
        </p:txBody>
      </p:sp>
      <p:pic>
        <p:nvPicPr>
          <p:cNvPr id="18434" name="Picture 2" descr="Instruction Manual Illustrations, Royalty-Free Vector Graphics ...">
            <a:extLst>
              <a:ext uri="{FF2B5EF4-FFF2-40B4-BE49-F238E27FC236}">
                <a16:creationId xmlns:a16="http://schemas.microsoft.com/office/drawing/2014/main" id="{EC5F68B7-3FD4-429A-AEF9-70B7F2731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634" y="917748"/>
            <a:ext cx="4438843" cy="443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58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ECE4A94-AB5C-40F3-881E-C92664BB7088}"/>
              </a:ext>
            </a:extLst>
          </p:cNvPr>
          <p:cNvSpPr txBox="1"/>
          <p:nvPr/>
        </p:nvSpPr>
        <p:spPr>
          <a:xfrm>
            <a:off x="488969" y="10334943"/>
            <a:ext cx="11214061" cy="4735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700" b="1" dirty="0" err="1">
                <a:solidFill>
                  <a:srgbClr val="4F7A32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Mantenha</a:t>
            </a:r>
            <a:r>
              <a:rPr lang="en-US" sz="7700" b="1" dirty="0">
                <a:solidFill>
                  <a:srgbClr val="4F7A32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 a </a:t>
            </a:r>
            <a:r>
              <a:rPr lang="en-US" sz="7700" b="1" dirty="0" err="1">
                <a:solidFill>
                  <a:srgbClr val="4F7A32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pessoa</a:t>
            </a:r>
            <a:r>
              <a:rPr lang="en-US" sz="7700" b="1" dirty="0">
                <a:solidFill>
                  <a:srgbClr val="4F7A32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 </a:t>
            </a:r>
            <a:r>
              <a:rPr lang="en-US" sz="7700" b="1" dirty="0" err="1">
                <a:solidFill>
                  <a:srgbClr val="4F7A32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idosa</a:t>
            </a:r>
            <a:r>
              <a:rPr lang="en-US" sz="7700" b="1" dirty="0">
                <a:solidFill>
                  <a:srgbClr val="4F7A32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 </a:t>
            </a:r>
            <a:r>
              <a:rPr lang="en-US" sz="7700" b="1" dirty="0" err="1">
                <a:solidFill>
                  <a:srgbClr val="4F7A32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em</a:t>
            </a:r>
            <a:r>
              <a:rPr lang="en-US" sz="7700" b="1" dirty="0">
                <a:solidFill>
                  <a:srgbClr val="4F7A32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 </a:t>
            </a:r>
            <a:r>
              <a:rPr lang="en-US" sz="7700" b="1" dirty="0" err="1">
                <a:solidFill>
                  <a:srgbClr val="4F7A32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movimento</a:t>
            </a:r>
            <a:r>
              <a:rPr lang="en-US" sz="7700" b="1" dirty="0">
                <a:solidFill>
                  <a:srgbClr val="4F7A32"/>
                </a:solidFill>
                <a:latin typeface="Bahnschrift SemiBold SemiConden" panose="020B0502040204020203" pitchFamily="34" charset="0"/>
                <a:ea typeface="+mj-ea"/>
                <a:cs typeface="+mj-cs"/>
              </a:rPr>
              <a:t>.</a:t>
            </a:r>
          </a:p>
        </p:txBody>
      </p:sp>
      <p:sp>
        <p:nvSpPr>
          <p:cNvPr id="13326" name="Rectangle 80">
            <a:extLst>
              <a:ext uri="{FF2B5EF4-FFF2-40B4-BE49-F238E27FC236}">
                <a16:creationId xmlns:a16="http://schemas.microsoft.com/office/drawing/2014/main" id="{90BB9581-2E1D-405D-AC21-AD669748D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77458"/>
            <a:ext cx="10886452" cy="9657485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4" name="Picture 14" descr="Vetores de Idosos Idosos Idosos Em Casa Jogando Xadrez Conversando ...">
            <a:extLst>
              <a:ext uri="{FF2B5EF4-FFF2-40B4-BE49-F238E27FC236}">
                <a16:creationId xmlns:a16="http://schemas.microsoft.com/office/drawing/2014/main" id="{98DCDCBE-4231-4A37-BAD4-66AD592BD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30" y="3099784"/>
            <a:ext cx="5129377" cy="512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821C47B-E59E-4381-A559-47C348D2C941}"/>
              </a:ext>
            </a:extLst>
          </p:cNvPr>
          <p:cNvSpPr/>
          <p:nvPr/>
        </p:nvSpPr>
        <p:spPr>
          <a:xfrm>
            <a:off x="5865375" y="3099784"/>
            <a:ext cx="5375785" cy="5122808"/>
          </a:xfrm>
          <a:prstGeom prst="rect">
            <a:avLst/>
          </a:prstGeom>
          <a:solidFill>
            <a:srgbClr val="D6D7D9"/>
          </a:solidFill>
          <a:ln>
            <a:solidFill>
              <a:srgbClr val="D6D7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328" name="Picture 16" descr="Vetores de Idosos Idosos Idosos Em Casa Jogando Xadrez Conversando ...">
            <a:extLst>
              <a:ext uri="{FF2B5EF4-FFF2-40B4-BE49-F238E27FC236}">
                <a16:creationId xmlns:a16="http://schemas.microsoft.com/office/drawing/2014/main" id="{246A2102-BE50-4291-AA22-3D5F4D0BA2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4" r="40086"/>
          <a:stretch/>
        </p:blipFill>
        <p:spPr bwMode="auto">
          <a:xfrm>
            <a:off x="6434942" y="2214440"/>
            <a:ext cx="4806218" cy="689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467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1B89E8-F88B-40A4-A39E-3946440B1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25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35AE8D-B60B-4BC5-98A0-ADB3712C8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76784"/>
            <a:ext cx="12188824" cy="8879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kern="0">
              <a:solidFill>
                <a:sysClr val="windowText" lastClr="000000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4063FB-E51D-4372-8159-9A26414EA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7907503"/>
            <a:ext cx="10266875" cy="2352440"/>
          </a:xfrm>
        </p:spPr>
        <p:txBody>
          <a:bodyPr>
            <a:normAutofit/>
          </a:bodyPr>
          <a:lstStyle/>
          <a:p>
            <a:pPr algn="ctr"/>
            <a:r>
              <a:rPr lang="pt-PT" sz="6000" dirty="0">
                <a:solidFill>
                  <a:srgbClr val="FFFFFF"/>
                </a:solidFill>
                <a:latin typeface="Bahnschrift SemiBold SemiConden" panose="020B0502040204020203" pitchFamily="34" charset="0"/>
              </a:rPr>
              <a:t>Referências Bibliográficas</a:t>
            </a:r>
          </a:p>
        </p:txBody>
      </p:sp>
      <p:pic>
        <p:nvPicPr>
          <p:cNvPr id="7" name="Graphic 6" descr="Prancheta com visto">
            <a:extLst>
              <a:ext uri="{FF2B5EF4-FFF2-40B4-BE49-F238E27FC236}">
                <a16:creationId xmlns:a16="http://schemas.microsoft.com/office/drawing/2014/main" id="{C34B4C4A-527A-4409-8BA8-521B8A01F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83658" y="757548"/>
            <a:ext cx="5757053" cy="5757053"/>
          </a:xfrm>
          <a:prstGeom prst="rect">
            <a:avLst/>
          </a:prstGeom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C72385-AB3A-45F7-828B-1ABD9DA50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447" y="10447878"/>
            <a:ext cx="10266875" cy="5245993"/>
          </a:xfrm>
        </p:spPr>
        <p:txBody>
          <a:bodyPr anchor="t">
            <a:normAutofit/>
          </a:bodyPr>
          <a:lstStyle/>
          <a:p>
            <a:pPr algn="just"/>
            <a:r>
              <a:rPr lang="en-US" sz="3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American College of Sports Medicine (2017). ACSM’s Guidelines for Exercise Testing and Prescription (10ª ed.). Wolters Kluwer. </a:t>
            </a:r>
            <a:endParaRPr lang="pt-PT" sz="3400" dirty="0">
              <a:solidFill>
                <a:srgbClr val="FFFFFF"/>
              </a:solidFill>
              <a:latin typeface="Bahnschrift Light SemiCondensed" panose="020B0502040204020203" pitchFamily="34" charset="0"/>
            </a:endParaRPr>
          </a:p>
          <a:p>
            <a:pPr algn="just"/>
            <a:r>
              <a:rPr lang="pt-PT" sz="3400" dirty="0" err="1">
                <a:solidFill>
                  <a:srgbClr val="FFFFFF"/>
                </a:solidFill>
                <a:latin typeface="Bahnschrift Light SemiCondensed" panose="020B0502040204020203" pitchFamily="34" charset="0"/>
              </a:rPr>
              <a:t>ElderGym</a:t>
            </a:r>
            <a:r>
              <a:rPr lang="pt-PT" sz="3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.(</a:t>
            </a:r>
            <a:r>
              <a:rPr lang="pt-PT" sz="3400" dirty="0" err="1">
                <a:solidFill>
                  <a:srgbClr val="FFFFFF"/>
                </a:solidFill>
                <a:latin typeface="Bahnschrift Light SemiCondensed" panose="020B0502040204020203" pitchFamily="34" charset="0"/>
              </a:rPr>
              <a:t>n.d</a:t>
            </a:r>
            <a:r>
              <a:rPr lang="pt-PT" sz="3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).</a:t>
            </a:r>
            <a:r>
              <a:rPr lang="en-US" sz="3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 Elderly Flexibility Exercises For Seniors. </a:t>
            </a:r>
            <a:r>
              <a:rPr lang="en-US" sz="3400" dirty="0" err="1">
                <a:solidFill>
                  <a:srgbClr val="FFFFFF"/>
                </a:solidFill>
                <a:latin typeface="Bahnschrift Light SemiCondensed" panose="020B0502040204020203" pitchFamily="34" charset="0"/>
              </a:rPr>
              <a:t>Acedido</a:t>
            </a:r>
            <a:r>
              <a:rPr lang="en-US" sz="3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 a </a:t>
            </a:r>
            <a:r>
              <a:rPr lang="en-US" sz="3400" dirty="0" err="1">
                <a:solidFill>
                  <a:srgbClr val="FFFFFF"/>
                </a:solidFill>
                <a:latin typeface="Bahnschrift Light SemiCondensed" panose="020B0502040204020203" pitchFamily="34" charset="0"/>
              </a:rPr>
              <a:t>Junho</a:t>
            </a:r>
            <a:r>
              <a:rPr lang="en-US" sz="3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 11, 2020 </a:t>
            </a:r>
            <a:r>
              <a:rPr lang="en-US" sz="3400" dirty="0" err="1">
                <a:solidFill>
                  <a:srgbClr val="FFFFFF"/>
                </a:solidFill>
                <a:latin typeface="Bahnschrift Light SemiCondensed" panose="020B0502040204020203" pitchFamily="34" charset="0"/>
              </a:rPr>
              <a:t>em</a:t>
            </a:r>
            <a:r>
              <a:rPr lang="en-US" sz="3400" dirty="0">
                <a:solidFill>
                  <a:srgbClr val="FFFFFF"/>
                </a:solidFill>
                <a:latin typeface="Bahnschrift Light SemiCondensed" panose="020B0502040204020203" pitchFamily="34" charset="0"/>
              </a:rPr>
              <a:t> </a:t>
            </a:r>
            <a:r>
              <a:rPr lang="pt-PT" sz="3400" dirty="0">
                <a:solidFill>
                  <a:srgbClr val="FFFFFF"/>
                </a:solidFill>
                <a:latin typeface="Bahnschrift Light SemiCondensed" panose="020B0502040204020203" pitchFamily="34" charset="0"/>
                <a:hlinkClick r:id="rId4"/>
              </a:rPr>
              <a:t>https://eldergym.com/elderly-flexibility/</a:t>
            </a:r>
            <a:endParaRPr lang="pt-PT" sz="3400" dirty="0">
              <a:solidFill>
                <a:srgbClr val="FFFFFF"/>
              </a:solidFill>
              <a:latin typeface="Bahnschrift Light SemiCondensed" panose="020B0502040204020203" pitchFamily="34" charset="0"/>
            </a:endParaRPr>
          </a:p>
          <a:p>
            <a:endParaRPr lang="pt-PT" sz="3400" dirty="0">
              <a:solidFill>
                <a:srgbClr val="FFFFFF"/>
              </a:solidFill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185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3CBC3447-DF57-4BB7-8B00-E7D59E296DD5}"/>
              </a:ext>
            </a:extLst>
          </p:cNvPr>
          <p:cNvSpPr txBox="1"/>
          <p:nvPr/>
        </p:nvSpPr>
        <p:spPr>
          <a:xfrm>
            <a:off x="661243" y="4937884"/>
            <a:ext cx="3528651" cy="3382339"/>
          </a:xfrm>
          <a:prstGeom prst="rect">
            <a:avLst/>
          </a:prstGeom>
          <a:solidFill>
            <a:schemeClr val="bg1"/>
          </a:solidFill>
          <a:ln>
            <a:solidFill>
              <a:srgbClr val="438756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D2B039D-8D8F-4734-B54A-E0D24F5839A5}"/>
              </a:ext>
            </a:extLst>
          </p:cNvPr>
          <p:cNvSpPr txBox="1"/>
          <p:nvPr/>
        </p:nvSpPr>
        <p:spPr>
          <a:xfrm>
            <a:off x="664977" y="1685524"/>
            <a:ext cx="3528651" cy="3382339"/>
          </a:xfrm>
          <a:prstGeom prst="rect">
            <a:avLst/>
          </a:prstGeom>
          <a:solidFill>
            <a:schemeClr val="bg1"/>
          </a:solidFill>
          <a:ln>
            <a:solidFill>
              <a:srgbClr val="43875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A54841-4813-4434-9D03-9702ED863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6058" y="272752"/>
            <a:ext cx="6400800" cy="1533212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pt-PT" b="1" u="sng" dirty="0">
                <a:solidFill>
                  <a:srgbClr val="4F7A32"/>
                </a:solidFill>
                <a:latin typeface="Bahnschrift SemiBold SemiConden" panose="020B0502040204020203" pitchFamily="34" charset="0"/>
              </a:rPr>
              <a:t>Índice</a:t>
            </a:r>
          </a:p>
        </p:txBody>
      </p:sp>
      <p:pic>
        <p:nvPicPr>
          <p:cNvPr id="4" name="Picture 2" descr="Old Woman Light Skin Tone Icon - Old Man Cartoon Head, HD Png ...">
            <a:extLst>
              <a:ext uri="{FF2B5EF4-FFF2-40B4-BE49-F238E27FC236}">
                <a16:creationId xmlns:a16="http://schemas.microsoft.com/office/drawing/2014/main" id="{24EC3647-41AB-434C-8FE9-2CDE705AEC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6" r="1" b="1"/>
          <a:stretch/>
        </p:blipFill>
        <p:spPr bwMode="auto">
          <a:xfrm>
            <a:off x="1144357" y="2046153"/>
            <a:ext cx="2562422" cy="286320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8D3774-791F-4D7E-A520-3ADC7B258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09" y="5194975"/>
            <a:ext cx="3484836" cy="328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035EFA7-1FB1-488D-9380-A5C8BA33409F}"/>
              </a:ext>
            </a:extLst>
          </p:cNvPr>
          <p:cNvSpPr txBox="1"/>
          <p:nvPr/>
        </p:nvSpPr>
        <p:spPr>
          <a:xfrm>
            <a:off x="663123" y="8320223"/>
            <a:ext cx="3528651" cy="3382339"/>
          </a:xfrm>
          <a:prstGeom prst="rect">
            <a:avLst/>
          </a:prstGeom>
          <a:solidFill>
            <a:schemeClr val="bg1"/>
          </a:solidFill>
          <a:ln>
            <a:solidFill>
              <a:srgbClr val="438756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8CB96A7-16D2-49C2-935A-E55D067FA825}"/>
              </a:ext>
            </a:extLst>
          </p:cNvPr>
          <p:cNvSpPr txBox="1"/>
          <p:nvPr/>
        </p:nvSpPr>
        <p:spPr>
          <a:xfrm>
            <a:off x="664977" y="11658115"/>
            <a:ext cx="3528651" cy="3382339"/>
          </a:xfrm>
          <a:prstGeom prst="rect">
            <a:avLst/>
          </a:prstGeom>
          <a:solidFill>
            <a:schemeClr val="bg1"/>
          </a:solidFill>
          <a:ln>
            <a:solidFill>
              <a:srgbClr val="438756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10" name="Picture 6" descr="68 Pang Stock Vector Illustration And Royalty Free Pang Clipart">
            <a:extLst>
              <a:ext uri="{FF2B5EF4-FFF2-40B4-BE49-F238E27FC236}">
                <a16:creationId xmlns:a16="http://schemas.microsoft.com/office/drawing/2014/main" id="{B104454E-CAD4-4E4D-A053-9685A26E0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80" y="8377269"/>
            <a:ext cx="3335280" cy="33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Legs draw stock vector. Illustration of design, expressive - 35485765">
            <a:extLst>
              <a:ext uri="{FF2B5EF4-FFF2-40B4-BE49-F238E27FC236}">
                <a16:creationId xmlns:a16="http://schemas.microsoft.com/office/drawing/2014/main" id="{B0A152CA-0359-4F93-A7AC-64A6CBE0B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1"/>
          <a:stretch/>
        </p:blipFill>
        <p:spPr bwMode="auto">
          <a:xfrm>
            <a:off x="695663" y="12136625"/>
            <a:ext cx="3247697" cy="272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33805096-54D5-4AF5-AF84-4F0D306790CA}"/>
              </a:ext>
            </a:extLst>
          </p:cNvPr>
          <p:cNvSpPr txBox="1"/>
          <p:nvPr/>
        </p:nvSpPr>
        <p:spPr>
          <a:xfrm>
            <a:off x="4403492" y="2868067"/>
            <a:ext cx="4480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dirty="0">
                <a:latin typeface="Bahnschrift SemiBold SemiConden" panose="020B0502040204020203" pitchFamily="34" charset="0"/>
                <a:hlinkClick r:id="rId6" action="ppaction://hlinksldjump"/>
              </a:rPr>
              <a:t>Cabeça</a:t>
            </a:r>
            <a:endParaRPr lang="pt-PT" sz="4400" b="1" dirty="0">
              <a:latin typeface="Bahnschrift SemiBold SemiConden" panose="020B0502040204020203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A5EC0AA-AEA7-4160-B8DF-183E9DF58F03}"/>
              </a:ext>
            </a:extLst>
          </p:cNvPr>
          <p:cNvSpPr txBox="1"/>
          <p:nvPr/>
        </p:nvSpPr>
        <p:spPr>
          <a:xfrm>
            <a:off x="4456824" y="6107059"/>
            <a:ext cx="4480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dirty="0">
                <a:latin typeface="Bahnschrift SemiBold SemiConden" panose="020B0502040204020203" pitchFamily="34" charset="0"/>
                <a:hlinkClick r:id="rId7" action="ppaction://hlinksldjump"/>
              </a:rPr>
              <a:t>Braços</a:t>
            </a:r>
            <a:endParaRPr lang="pt-PT" sz="4400" b="1" dirty="0">
              <a:latin typeface="Bahnschrift SemiBold SemiConden" panose="020B0502040204020203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91F5A1F-A8CA-4B85-BEFA-F388A7788543}"/>
              </a:ext>
            </a:extLst>
          </p:cNvPr>
          <p:cNvSpPr txBox="1"/>
          <p:nvPr/>
        </p:nvSpPr>
        <p:spPr>
          <a:xfrm>
            <a:off x="4346028" y="9815528"/>
            <a:ext cx="4480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dirty="0">
                <a:latin typeface="Bahnschrift SemiBold SemiConden" panose="020B0502040204020203" pitchFamily="34" charset="0"/>
                <a:hlinkClick r:id="rId8" action="ppaction://hlinksldjump"/>
              </a:rPr>
              <a:t>Tronco</a:t>
            </a:r>
            <a:endParaRPr lang="pt-PT" sz="4400" b="1" dirty="0">
              <a:latin typeface="Bahnschrift SemiBold SemiConden" panose="020B0502040204020203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7EF9674-17C6-46B1-A48A-D797C3B11AE3}"/>
              </a:ext>
            </a:extLst>
          </p:cNvPr>
          <p:cNvSpPr txBox="1"/>
          <p:nvPr/>
        </p:nvSpPr>
        <p:spPr>
          <a:xfrm>
            <a:off x="4346028" y="13208562"/>
            <a:ext cx="4480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dirty="0">
                <a:latin typeface="Bahnschrift SemiBold SemiConden" panose="020B0502040204020203" pitchFamily="34" charset="0"/>
                <a:hlinkClick r:id="rId9" action="ppaction://hlinksldjump"/>
              </a:rPr>
              <a:t>Pernas</a:t>
            </a:r>
            <a:endParaRPr lang="pt-PT" sz="4400" b="1" dirty="0">
              <a:latin typeface="Bahnschrift SemiBold SemiConden" panose="020B0502040204020203" pitchFamily="34" charset="0"/>
            </a:endParaRPr>
          </a:p>
        </p:txBody>
      </p:sp>
      <p:sp>
        <p:nvSpPr>
          <p:cNvPr id="18" name="Sinal de Subtração 17">
            <a:extLst>
              <a:ext uri="{FF2B5EF4-FFF2-40B4-BE49-F238E27FC236}">
                <a16:creationId xmlns:a16="http://schemas.microsoft.com/office/drawing/2014/main" id="{979256BC-AC0E-4BB8-8ADF-7DAFDEE007B9}"/>
              </a:ext>
            </a:extLst>
          </p:cNvPr>
          <p:cNvSpPr/>
          <p:nvPr/>
        </p:nvSpPr>
        <p:spPr>
          <a:xfrm>
            <a:off x="-2238703" y="-628695"/>
            <a:ext cx="16742979" cy="1660396"/>
          </a:xfrm>
          <a:prstGeom prst="mathMinus">
            <a:avLst/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Sinal de Subtração 28">
            <a:extLst>
              <a:ext uri="{FF2B5EF4-FFF2-40B4-BE49-F238E27FC236}">
                <a16:creationId xmlns:a16="http://schemas.microsoft.com/office/drawing/2014/main" id="{6F16C5E5-AE07-4230-BE3C-633606FB7810}"/>
              </a:ext>
            </a:extLst>
          </p:cNvPr>
          <p:cNvSpPr/>
          <p:nvPr/>
        </p:nvSpPr>
        <p:spPr>
          <a:xfrm rot="5400000">
            <a:off x="1051910" y="7419154"/>
            <a:ext cx="22018625" cy="1480754"/>
          </a:xfrm>
          <a:prstGeom prst="mathMinus">
            <a:avLst>
              <a:gd name="adj1" fmla="val 27779"/>
            </a:avLst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Sinal de Subtração 29">
            <a:extLst>
              <a:ext uri="{FF2B5EF4-FFF2-40B4-BE49-F238E27FC236}">
                <a16:creationId xmlns:a16="http://schemas.microsoft.com/office/drawing/2014/main" id="{11B2563D-F274-4434-B9AD-106012B2C9C8}"/>
              </a:ext>
            </a:extLst>
          </p:cNvPr>
          <p:cNvSpPr/>
          <p:nvPr/>
        </p:nvSpPr>
        <p:spPr>
          <a:xfrm rot="5400000">
            <a:off x="-10692828" y="7579845"/>
            <a:ext cx="21773887" cy="1480754"/>
          </a:xfrm>
          <a:prstGeom prst="mathMinus">
            <a:avLst>
              <a:gd name="adj1" fmla="val 27779"/>
            </a:avLst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Sinal de Subtração 30">
            <a:extLst>
              <a:ext uri="{FF2B5EF4-FFF2-40B4-BE49-F238E27FC236}">
                <a16:creationId xmlns:a16="http://schemas.microsoft.com/office/drawing/2014/main" id="{DDA51D91-A5D6-4BD7-94FC-7ED741513914}"/>
              </a:ext>
            </a:extLst>
          </p:cNvPr>
          <p:cNvSpPr/>
          <p:nvPr/>
        </p:nvSpPr>
        <p:spPr>
          <a:xfrm>
            <a:off x="-1848259" y="15289863"/>
            <a:ext cx="16289473" cy="1660396"/>
          </a:xfrm>
          <a:prstGeom prst="mathMinus">
            <a:avLst/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96112AB-44E6-414F-B339-E94350F94613}"/>
              </a:ext>
            </a:extLst>
          </p:cNvPr>
          <p:cNvSpPr txBox="1"/>
          <p:nvPr/>
        </p:nvSpPr>
        <p:spPr>
          <a:xfrm>
            <a:off x="5207589" y="167153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latin typeface="Bahnschrift Light SemiCondensed" panose="020B0502040204020203" pitchFamily="34" charset="0"/>
              </a:rPr>
              <a:t>(clique nos alongamentos que pretende ver)</a:t>
            </a:r>
          </a:p>
        </p:txBody>
      </p:sp>
    </p:spTree>
    <p:extLst>
      <p:ext uri="{BB962C8B-B14F-4D97-AF65-F5344CB8AC3E}">
        <p14:creationId xmlns:p14="http://schemas.microsoft.com/office/powerpoint/2010/main" val="2904519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D2B039D-8D8F-4734-B54A-E0D24F5839A5}"/>
              </a:ext>
            </a:extLst>
          </p:cNvPr>
          <p:cNvSpPr txBox="1"/>
          <p:nvPr/>
        </p:nvSpPr>
        <p:spPr>
          <a:xfrm>
            <a:off x="2755391" y="3927735"/>
            <a:ext cx="6323479" cy="6097350"/>
          </a:xfrm>
          <a:prstGeom prst="rect">
            <a:avLst/>
          </a:prstGeom>
          <a:solidFill>
            <a:schemeClr val="bg1"/>
          </a:solidFill>
          <a:ln>
            <a:solidFill>
              <a:srgbClr val="43875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A54841-4813-4434-9D03-9702ED863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3336" y="557762"/>
            <a:ext cx="6400800" cy="1533212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pt-PT" b="1" dirty="0">
                <a:solidFill>
                  <a:srgbClr val="4F7A32"/>
                </a:solidFill>
                <a:latin typeface="Bahnschrift SemiBold SemiConden" panose="020B0502040204020203" pitchFamily="34" charset="0"/>
              </a:rPr>
              <a:t>Cabeça</a:t>
            </a:r>
          </a:p>
        </p:txBody>
      </p:sp>
      <p:pic>
        <p:nvPicPr>
          <p:cNvPr id="4" name="Picture 2" descr="Old Woman Light Skin Tone Icon - Old Man Cartoon Head, HD Png ...">
            <a:extLst>
              <a:ext uri="{FF2B5EF4-FFF2-40B4-BE49-F238E27FC236}">
                <a16:creationId xmlns:a16="http://schemas.microsoft.com/office/drawing/2014/main" id="{24EC3647-41AB-434C-8FE9-2CDE705AEC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6" r="1" b="1"/>
          <a:stretch/>
        </p:blipFill>
        <p:spPr bwMode="auto">
          <a:xfrm>
            <a:off x="10214434" y="677391"/>
            <a:ext cx="1480755" cy="165457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inal de Subtração 17">
            <a:extLst>
              <a:ext uri="{FF2B5EF4-FFF2-40B4-BE49-F238E27FC236}">
                <a16:creationId xmlns:a16="http://schemas.microsoft.com/office/drawing/2014/main" id="{979256BC-AC0E-4BB8-8ADF-7DAFDEE007B9}"/>
              </a:ext>
            </a:extLst>
          </p:cNvPr>
          <p:cNvSpPr/>
          <p:nvPr/>
        </p:nvSpPr>
        <p:spPr>
          <a:xfrm>
            <a:off x="-2238703" y="-628695"/>
            <a:ext cx="16742979" cy="1660396"/>
          </a:xfrm>
          <a:prstGeom prst="mathMinus">
            <a:avLst/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Sinal de Subtração 28">
            <a:extLst>
              <a:ext uri="{FF2B5EF4-FFF2-40B4-BE49-F238E27FC236}">
                <a16:creationId xmlns:a16="http://schemas.microsoft.com/office/drawing/2014/main" id="{6F16C5E5-AE07-4230-BE3C-633606FB7810}"/>
              </a:ext>
            </a:extLst>
          </p:cNvPr>
          <p:cNvSpPr/>
          <p:nvPr/>
        </p:nvSpPr>
        <p:spPr>
          <a:xfrm rot="5400000">
            <a:off x="1051910" y="7419154"/>
            <a:ext cx="22018625" cy="1480754"/>
          </a:xfrm>
          <a:prstGeom prst="mathMinus">
            <a:avLst>
              <a:gd name="adj1" fmla="val 27779"/>
            </a:avLst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Sinal de Subtração 29">
            <a:extLst>
              <a:ext uri="{FF2B5EF4-FFF2-40B4-BE49-F238E27FC236}">
                <a16:creationId xmlns:a16="http://schemas.microsoft.com/office/drawing/2014/main" id="{11B2563D-F274-4434-B9AD-106012B2C9C8}"/>
              </a:ext>
            </a:extLst>
          </p:cNvPr>
          <p:cNvSpPr/>
          <p:nvPr/>
        </p:nvSpPr>
        <p:spPr>
          <a:xfrm rot="5400000">
            <a:off x="-10692828" y="7579845"/>
            <a:ext cx="21773887" cy="1480754"/>
          </a:xfrm>
          <a:prstGeom prst="mathMinus">
            <a:avLst>
              <a:gd name="adj1" fmla="val 27779"/>
            </a:avLst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Sinal de Subtração 30">
            <a:extLst>
              <a:ext uri="{FF2B5EF4-FFF2-40B4-BE49-F238E27FC236}">
                <a16:creationId xmlns:a16="http://schemas.microsoft.com/office/drawing/2014/main" id="{DDA51D91-A5D6-4BD7-94FC-7ED741513914}"/>
              </a:ext>
            </a:extLst>
          </p:cNvPr>
          <p:cNvSpPr/>
          <p:nvPr/>
        </p:nvSpPr>
        <p:spPr>
          <a:xfrm>
            <a:off x="-1848259" y="15289863"/>
            <a:ext cx="16289473" cy="1660396"/>
          </a:xfrm>
          <a:prstGeom prst="mathMinus">
            <a:avLst/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9" name="Picture 2" descr="7 Simple Stretches for Your Stiff Neck - Health Journal - Fitness">
            <a:extLst>
              <a:ext uri="{FF2B5EF4-FFF2-40B4-BE49-F238E27FC236}">
                <a16:creationId xmlns:a16="http://schemas.microsoft.com/office/drawing/2014/main" id="{87FE582F-81DA-4FB3-A1BA-ADEC24E56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576" y="4272296"/>
            <a:ext cx="7398538" cy="554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9793169-AEE6-4A76-AB0C-595C2AFE5FB0}"/>
              </a:ext>
            </a:extLst>
          </p:cNvPr>
          <p:cNvSpPr txBox="1"/>
          <p:nvPr/>
        </p:nvSpPr>
        <p:spPr>
          <a:xfrm>
            <a:off x="1602313" y="10453930"/>
            <a:ext cx="90526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Cabeça direita e virada para a frente;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Inclinar a cabeça, levando </a:t>
            </a:r>
            <a:r>
              <a:rPr lang="pt-PT" sz="3800" b="1" dirty="0">
                <a:latin typeface="Bahnschrift Light SemiCondensed" panose="020B0502040204020203" pitchFamily="34" charset="0"/>
              </a:rPr>
              <a:t>a orelha em direção ao ombro</a:t>
            </a:r>
            <a:r>
              <a:rPr lang="pt-PT" sz="3800" dirty="0">
                <a:latin typeface="Bahnschrift Light SemiCondensed" panose="020B0502040204020203" pitchFamily="34" charset="0"/>
              </a:rPr>
              <a:t> desse mesmo lado;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Fazer alguma pressão com a mão, levando a cabeça mais próxima do ombro;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Realizar o mesmo para o outro lado.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3717602F-5516-4EA7-85FE-015858B49FDB}"/>
              </a:ext>
            </a:extLst>
          </p:cNvPr>
          <p:cNvSpPr/>
          <p:nvPr/>
        </p:nvSpPr>
        <p:spPr>
          <a:xfrm>
            <a:off x="2658998" y="3342960"/>
            <a:ext cx="6637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3200" b="1" dirty="0">
                <a:latin typeface="Bahnschrift SemiBold SemiConden" panose="020B0502040204020203" pitchFamily="34" charset="0"/>
              </a:rPr>
              <a:t>Para alongar a parte lateral do pescoço</a:t>
            </a:r>
          </a:p>
        </p:txBody>
      </p:sp>
    </p:spTree>
    <p:extLst>
      <p:ext uri="{BB962C8B-B14F-4D97-AF65-F5344CB8AC3E}">
        <p14:creationId xmlns:p14="http://schemas.microsoft.com/office/powerpoint/2010/main" val="1769101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54841-4813-4434-9D03-9702ED863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3336" y="557762"/>
            <a:ext cx="6400800" cy="1533212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pt-PT" b="1" dirty="0">
                <a:solidFill>
                  <a:srgbClr val="4F7A32"/>
                </a:solidFill>
                <a:latin typeface="Bahnschrift SemiBold SemiConden" panose="020B0502040204020203" pitchFamily="34" charset="0"/>
              </a:rPr>
              <a:t>Cabeça</a:t>
            </a:r>
          </a:p>
        </p:txBody>
      </p:sp>
      <p:pic>
        <p:nvPicPr>
          <p:cNvPr id="4" name="Picture 2" descr="Old Woman Light Skin Tone Icon - Old Man Cartoon Head, HD Png ...">
            <a:extLst>
              <a:ext uri="{FF2B5EF4-FFF2-40B4-BE49-F238E27FC236}">
                <a16:creationId xmlns:a16="http://schemas.microsoft.com/office/drawing/2014/main" id="{24EC3647-41AB-434C-8FE9-2CDE705AEC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6" r="1" b="1"/>
          <a:stretch/>
        </p:blipFill>
        <p:spPr bwMode="auto">
          <a:xfrm>
            <a:off x="10214434" y="677391"/>
            <a:ext cx="1480755" cy="165457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inal de Subtração 17">
            <a:extLst>
              <a:ext uri="{FF2B5EF4-FFF2-40B4-BE49-F238E27FC236}">
                <a16:creationId xmlns:a16="http://schemas.microsoft.com/office/drawing/2014/main" id="{979256BC-AC0E-4BB8-8ADF-7DAFDEE007B9}"/>
              </a:ext>
            </a:extLst>
          </p:cNvPr>
          <p:cNvSpPr/>
          <p:nvPr/>
        </p:nvSpPr>
        <p:spPr>
          <a:xfrm>
            <a:off x="-2238703" y="-628695"/>
            <a:ext cx="16742979" cy="1660396"/>
          </a:xfrm>
          <a:prstGeom prst="mathMinus">
            <a:avLst/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Sinal de Subtração 28">
            <a:extLst>
              <a:ext uri="{FF2B5EF4-FFF2-40B4-BE49-F238E27FC236}">
                <a16:creationId xmlns:a16="http://schemas.microsoft.com/office/drawing/2014/main" id="{6F16C5E5-AE07-4230-BE3C-633606FB7810}"/>
              </a:ext>
            </a:extLst>
          </p:cNvPr>
          <p:cNvSpPr/>
          <p:nvPr/>
        </p:nvSpPr>
        <p:spPr>
          <a:xfrm rot="5400000">
            <a:off x="1051910" y="7419154"/>
            <a:ext cx="22018625" cy="1480754"/>
          </a:xfrm>
          <a:prstGeom prst="mathMinus">
            <a:avLst>
              <a:gd name="adj1" fmla="val 27779"/>
            </a:avLst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Sinal de Subtração 29">
            <a:extLst>
              <a:ext uri="{FF2B5EF4-FFF2-40B4-BE49-F238E27FC236}">
                <a16:creationId xmlns:a16="http://schemas.microsoft.com/office/drawing/2014/main" id="{11B2563D-F274-4434-B9AD-106012B2C9C8}"/>
              </a:ext>
            </a:extLst>
          </p:cNvPr>
          <p:cNvSpPr/>
          <p:nvPr/>
        </p:nvSpPr>
        <p:spPr>
          <a:xfrm rot="5400000">
            <a:off x="-10692828" y="7579845"/>
            <a:ext cx="21773887" cy="1480754"/>
          </a:xfrm>
          <a:prstGeom prst="mathMinus">
            <a:avLst>
              <a:gd name="adj1" fmla="val 27779"/>
            </a:avLst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Sinal de Subtração 30">
            <a:extLst>
              <a:ext uri="{FF2B5EF4-FFF2-40B4-BE49-F238E27FC236}">
                <a16:creationId xmlns:a16="http://schemas.microsoft.com/office/drawing/2014/main" id="{DDA51D91-A5D6-4BD7-94FC-7ED741513914}"/>
              </a:ext>
            </a:extLst>
          </p:cNvPr>
          <p:cNvSpPr/>
          <p:nvPr/>
        </p:nvSpPr>
        <p:spPr>
          <a:xfrm>
            <a:off x="-1934307" y="15289863"/>
            <a:ext cx="16318522" cy="1654571"/>
          </a:xfrm>
          <a:prstGeom prst="mathMinus">
            <a:avLst/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F6A0FCC-6DDB-4EDE-9736-AB38F265EAA2}"/>
              </a:ext>
            </a:extLst>
          </p:cNvPr>
          <p:cNvSpPr txBox="1"/>
          <p:nvPr/>
        </p:nvSpPr>
        <p:spPr>
          <a:xfrm>
            <a:off x="2813391" y="4168498"/>
            <a:ext cx="6323479" cy="6097350"/>
          </a:xfrm>
          <a:prstGeom prst="rect">
            <a:avLst/>
          </a:prstGeom>
          <a:solidFill>
            <a:schemeClr val="bg1"/>
          </a:solidFill>
          <a:ln>
            <a:solidFill>
              <a:srgbClr val="43875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25" name="Picture 2" descr="Alongamento do pescoço 1">
            <a:extLst>
              <a:ext uri="{FF2B5EF4-FFF2-40B4-BE49-F238E27FC236}">
                <a16:creationId xmlns:a16="http://schemas.microsoft.com/office/drawing/2014/main" id="{1FF64754-506C-494C-B178-306EEA057D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7" r="19241"/>
          <a:stretch/>
        </p:blipFill>
        <p:spPr bwMode="auto">
          <a:xfrm>
            <a:off x="3412381" y="4312547"/>
            <a:ext cx="5558973" cy="667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1783AA9B-2DD1-4301-BDD5-51D699AA9E3B}"/>
              </a:ext>
            </a:extLst>
          </p:cNvPr>
          <p:cNvSpPr txBox="1"/>
          <p:nvPr/>
        </p:nvSpPr>
        <p:spPr>
          <a:xfrm>
            <a:off x="1749044" y="10831233"/>
            <a:ext cx="869391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Rodar a cabeça, com o </a:t>
            </a:r>
            <a:r>
              <a:rPr lang="pt-PT" sz="3800" b="1" dirty="0">
                <a:latin typeface="Bahnschrift Light SemiCondensed" panose="020B0502040204020203" pitchFamily="34" charset="0"/>
              </a:rPr>
              <a:t>tronco virado para a frente;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Fazer alguma pressão na face para rodar um pouco mais a cabeça para esse lado;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Realizar o mesmo para o outro lado.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187662DD-F944-4F7A-9702-CEBB638B072D}"/>
              </a:ext>
            </a:extLst>
          </p:cNvPr>
          <p:cNvSpPr/>
          <p:nvPr/>
        </p:nvSpPr>
        <p:spPr>
          <a:xfrm>
            <a:off x="2741495" y="3495422"/>
            <a:ext cx="6641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3200" b="1" dirty="0">
                <a:latin typeface="Bahnschrift SemiBold SemiConden" panose="020B0502040204020203" pitchFamily="34" charset="0"/>
              </a:rPr>
              <a:t>Para alongar a parte lateral do pescoço</a:t>
            </a:r>
          </a:p>
        </p:txBody>
      </p:sp>
    </p:spTree>
    <p:extLst>
      <p:ext uri="{BB962C8B-B14F-4D97-AF65-F5344CB8AC3E}">
        <p14:creationId xmlns:p14="http://schemas.microsoft.com/office/powerpoint/2010/main" val="2309105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54841-4813-4434-9D03-9702ED863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3336" y="557762"/>
            <a:ext cx="6400800" cy="1533212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pt-PT" b="1" dirty="0">
                <a:solidFill>
                  <a:srgbClr val="4F7A32"/>
                </a:solidFill>
                <a:latin typeface="Bahnschrift SemiBold SemiConden" panose="020B0502040204020203" pitchFamily="34" charset="0"/>
              </a:rPr>
              <a:t>Cabeça</a:t>
            </a:r>
          </a:p>
        </p:txBody>
      </p:sp>
      <p:pic>
        <p:nvPicPr>
          <p:cNvPr id="4" name="Picture 2" descr="Old Woman Light Skin Tone Icon - Old Man Cartoon Head, HD Png ...">
            <a:extLst>
              <a:ext uri="{FF2B5EF4-FFF2-40B4-BE49-F238E27FC236}">
                <a16:creationId xmlns:a16="http://schemas.microsoft.com/office/drawing/2014/main" id="{24EC3647-41AB-434C-8FE9-2CDE705AEC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6" r="1" b="1"/>
          <a:stretch/>
        </p:blipFill>
        <p:spPr bwMode="auto">
          <a:xfrm>
            <a:off x="10214434" y="677391"/>
            <a:ext cx="1480755" cy="165457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inal de Subtração 17">
            <a:extLst>
              <a:ext uri="{FF2B5EF4-FFF2-40B4-BE49-F238E27FC236}">
                <a16:creationId xmlns:a16="http://schemas.microsoft.com/office/drawing/2014/main" id="{979256BC-AC0E-4BB8-8ADF-7DAFDEE007B9}"/>
              </a:ext>
            </a:extLst>
          </p:cNvPr>
          <p:cNvSpPr/>
          <p:nvPr/>
        </p:nvSpPr>
        <p:spPr>
          <a:xfrm>
            <a:off x="-2238703" y="-628695"/>
            <a:ext cx="16742979" cy="1660396"/>
          </a:xfrm>
          <a:prstGeom prst="mathMinus">
            <a:avLst/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Sinal de Subtração 28">
            <a:extLst>
              <a:ext uri="{FF2B5EF4-FFF2-40B4-BE49-F238E27FC236}">
                <a16:creationId xmlns:a16="http://schemas.microsoft.com/office/drawing/2014/main" id="{6F16C5E5-AE07-4230-BE3C-633606FB7810}"/>
              </a:ext>
            </a:extLst>
          </p:cNvPr>
          <p:cNvSpPr/>
          <p:nvPr/>
        </p:nvSpPr>
        <p:spPr>
          <a:xfrm rot="5400000">
            <a:off x="1051910" y="7419154"/>
            <a:ext cx="22018625" cy="1480754"/>
          </a:xfrm>
          <a:prstGeom prst="mathMinus">
            <a:avLst>
              <a:gd name="adj1" fmla="val 27779"/>
            </a:avLst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Sinal de Subtração 29">
            <a:extLst>
              <a:ext uri="{FF2B5EF4-FFF2-40B4-BE49-F238E27FC236}">
                <a16:creationId xmlns:a16="http://schemas.microsoft.com/office/drawing/2014/main" id="{11B2563D-F274-4434-B9AD-106012B2C9C8}"/>
              </a:ext>
            </a:extLst>
          </p:cNvPr>
          <p:cNvSpPr/>
          <p:nvPr/>
        </p:nvSpPr>
        <p:spPr>
          <a:xfrm rot="5400000">
            <a:off x="-10692828" y="7579845"/>
            <a:ext cx="21773887" cy="1480754"/>
          </a:xfrm>
          <a:prstGeom prst="mathMinus">
            <a:avLst>
              <a:gd name="adj1" fmla="val 27779"/>
            </a:avLst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Sinal de Subtração 30">
            <a:extLst>
              <a:ext uri="{FF2B5EF4-FFF2-40B4-BE49-F238E27FC236}">
                <a16:creationId xmlns:a16="http://schemas.microsoft.com/office/drawing/2014/main" id="{DDA51D91-A5D6-4BD7-94FC-7ED741513914}"/>
              </a:ext>
            </a:extLst>
          </p:cNvPr>
          <p:cNvSpPr/>
          <p:nvPr/>
        </p:nvSpPr>
        <p:spPr>
          <a:xfrm>
            <a:off x="-1848259" y="15289863"/>
            <a:ext cx="16289473" cy="1660396"/>
          </a:xfrm>
          <a:prstGeom prst="mathMinus">
            <a:avLst/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10723D2-214C-407B-8936-CEF72868DE4F}"/>
              </a:ext>
            </a:extLst>
          </p:cNvPr>
          <p:cNvSpPr txBox="1"/>
          <p:nvPr/>
        </p:nvSpPr>
        <p:spPr>
          <a:xfrm>
            <a:off x="2732441" y="4150989"/>
            <a:ext cx="6323479" cy="6097350"/>
          </a:xfrm>
          <a:prstGeom prst="rect">
            <a:avLst/>
          </a:prstGeom>
          <a:solidFill>
            <a:schemeClr val="bg1"/>
          </a:solidFill>
          <a:ln>
            <a:solidFill>
              <a:srgbClr val="43875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22" name="Picture 2" descr="Alongamento anterior do pescoço">
            <a:extLst>
              <a:ext uri="{FF2B5EF4-FFF2-40B4-BE49-F238E27FC236}">
                <a16:creationId xmlns:a16="http://schemas.microsoft.com/office/drawing/2014/main" id="{D91207AF-D06B-4AF5-A349-3BEB6BAF7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93" y="5144431"/>
            <a:ext cx="7440783" cy="55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A3C3AE3A-8A0B-4F77-B3D6-4A31EBAF2C90}"/>
              </a:ext>
            </a:extLst>
          </p:cNvPr>
          <p:cNvSpPr txBox="1"/>
          <p:nvPr/>
        </p:nvSpPr>
        <p:spPr>
          <a:xfrm>
            <a:off x="1788274" y="10635238"/>
            <a:ext cx="868902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Cabeça virada para a frente;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Levar a cabeça para trás;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Fazer alguma pressão com as mãos na testa, levando a cabeça mais para trás, </a:t>
            </a:r>
            <a:r>
              <a:rPr lang="pt-PT" sz="3800" b="1" dirty="0">
                <a:latin typeface="Bahnschrift Light SemiCondensed" panose="020B0502040204020203" pitchFamily="34" charset="0"/>
              </a:rPr>
              <a:t>mantendo o tronco direito.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E9FD44B-8848-4D06-BC50-6420247EDF27}"/>
              </a:ext>
            </a:extLst>
          </p:cNvPr>
          <p:cNvSpPr/>
          <p:nvPr/>
        </p:nvSpPr>
        <p:spPr>
          <a:xfrm>
            <a:off x="2560788" y="3492963"/>
            <a:ext cx="7732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>
                <a:latin typeface="Bahnschrift SemiBold SemiConden" panose="020B0502040204020203" pitchFamily="34" charset="0"/>
              </a:rPr>
              <a:t>Para alongar a parte da frente do pescoço</a:t>
            </a:r>
          </a:p>
        </p:txBody>
      </p:sp>
    </p:spTree>
    <p:extLst>
      <p:ext uri="{BB962C8B-B14F-4D97-AF65-F5344CB8AC3E}">
        <p14:creationId xmlns:p14="http://schemas.microsoft.com/office/powerpoint/2010/main" val="3449861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54841-4813-4434-9D03-9702ED863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3336" y="557762"/>
            <a:ext cx="6400800" cy="1533212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pt-PT" b="1" dirty="0">
                <a:solidFill>
                  <a:srgbClr val="4F7A32"/>
                </a:solidFill>
                <a:latin typeface="Bahnschrift SemiBold SemiConden" panose="020B0502040204020203" pitchFamily="34" charset="0"/>
              </a:rPr>
              <a:t>Cabeça</a:t>
            </a:r>
          </a:p>
        </p:txBody>
      </p:sp>
      <p:pic>
        <p:nvPicPr>
          <p:cNvPr id="4" name="Picture 2" descr="Old Woman Light Skin Tone Icon - Old Man Cartoon Head, HD Png ...">
            <a:extLst>
              <a:ext uri="{FF2B5EF4-FFF2-40B4-BE49-F238E27FC236}">
                <a16:creationId xmlns:a16="http://schemas.microsoft.com/office/drawing/2014/main" id="{24EC3647-41AB-434C-8FE9-2CDE705AEC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6" r="1" b="1"/>
          <a:stretch/>
        </p:blipFill>
        <p:spPr bwMode="auto">
          <a:xfrm>
            <a:off x="10214434" y="677391"/>
            <a:ext cx="1480755" cy="165457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inal de Subtração 17">
            <a:extLst>
              <a:ext uri="{FF2B5EF4-FFF2-40B4-BE49-F238E27FC236}">
                <a16:creationId xmlns:a16="http://schemas.microsoft.com/office/drawing/2014/main" id="{979256BC-AC0E-4BB8-8ADF-7DAFDEE007B9}"/>
              </a:ext>
            </a:extLst>
          </p:cNvPr>
          <p:cNvSpPr/>
          <p:nvPr/>
        </p:nvSpPr>
        <p:spPr>
          <a:xfrm>
            <a:off x="-2238703" y="-628695"/>
            <a:ext cx="16742979" cy="1660396"/>
          </a:xfrm>
          <a:prstGeom prst="mathMinus">
            <a:avLst/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Sinal de Subtração 28">
            <a:extLst>
              <a:ext uri="{FF2B5EF4-FFF2-40B4-BE49-F238E27FC236}">
                <a16:creationId xmlns:a16="http://schemas.microsoft.com/office/drawing/2014/main" id="{6F16C5E5-AE07-4230-BE3C-633606FB7810}"/>
              </a:ext>
            </a:extLst>
          </p:cNvPr>
          <p:cNvSpPr/>
          <p:nvPr/>
        </p:nvSpPr>
        <p:spPr>
          <a:xfrm rot="5400000">
            <a:off x="1051910" y="7419154"/>
            <a:ext cx="22018625" cy="1480754"/>
          </a:xfrm>
          <a:prstGeom prst="mathMinus">
            <a:avLst>
              <a:gd name="adj1" fmla="val 27779"/>
            </a:avLst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Sinal de Subtração 29">
            <a:extLst>
              <a:ext uri="{FF2B5EF4-FFF2-40B4-BE49-F238E27FC236}">
                <a16:creationId xmlns:a16="http://schemas.microsoft.com/office/drawing/2014/main" id="{11B2563D-F274-4434-B9AD-106012B2C9C8}"/>
              </a:ext>
            </a:extLst>
          </p:cNvPr>
          <p:cNvSpPr/>
          <p:nvPr/>
        </p:nvSpPr>
        <p:spPr>
          <a:xfrm rot="5400000">
            <a:off x="-10692828" y="7579845"/>
            <a:ext cx="21773887" cy="1480754"/>
          </a:xfrm>
          <a:prstGeom prst="mathMinus">
            <a:avLst>
              <a:gd name="adj1" fmla="val 27779"/>
            </a:avLst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Sinal de Subtração 30">
            <a:extLst>
              <a:ext uri="{FF2B5EF4-FFF2-40B4-BE49-F238E27FC236}">
                <a16:creationId xmlns:a16="http://schemas.microsoft.com/office/drawing/2014/main" id="{DDA51D91-A5D6-4BD7-94FC-7ED741513914}"/>
              </a:ext>
            </a:extLst>
          </p:cNvPr>
          <p:cNvSpPr/>
          <p:nvPr/>
        </p:nvSpPr>
        <p:spPr>
          <a:xfrm>
            <a:off x="-1848259" y="15289863"/>
            <a:ext cx="16289473" cy="1660396"/>
          </a:xfrm>
          <a:prstGeom prst="mathMinus">
            <a:avLst/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00EE8DF-B6ED-42AE-B99B-73DDAD436E7A}"/>
              </a:ext>
            </a:extLst>
          </p:cNvPr>
          <p:cNvSpPr txBox="1"/>
          <p:nvPr/>
        </p:nvSpPr>
        <p:spPr>
          <a:xfrm>
            <a:off x="2798112" y="3743247"/>
            <a:ext cx="6323479" cy="6097350"/>
          </a:xfrm>
          <a:prstGeom prst="rect">
            <a:avLst/>
          </a:prstGeom>
          <a:solidFill>
            <a:schemeClr val="bg1"/>
          </a:solidFill>
          <a:ln>
            <a:solidFill>
              <a:srgbClr val="43875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4C53063-3884-49C7-B755-85CCD77F6F8C}"/>
              </a:ext>
            </a:extLst>
          </p:cNvPr>
          <p:cNvSpPr txBox="1"/>
          <p:nvPr/>
        </p:nvSpPr>
        <p:spPr>
          <a:xfrm>
            <a:off x="1551430" y="9562849"/>
            <a:ext cx="905763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sz="3800" dirty="0">
              <a:latin typeface="Bahnschrift Light SemiCondensed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Cabeça virada para a frente;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Levar o queixo em direção ao peito;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Colocar as duas mãos na parte de trás da cabeça;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Fazer alguma pressão, aproximando o queixo do peito, </a:t>
            </a:r>
            <a:r>
              <a:rPr lang="pt-PT" sz="3800" b="1" dirty="0">
                <a:latin typeface="Bahnschrift Light SemiCondensed" panose="020B0502040204020203" pitchFamily="34" charset="0"/>
              </a:rPr>
              <a:t>mantendo o tronco direito.</a:t>
            </a:r>
          </a:p>
        </p:txBody>
      </p:sp>
      <p:pic>
        <p:nvPicPr>
          <p:cNvPr id="23" name="Picture 4" descr="Alongamento do queixo no pescoço">
            <a:extLst>
              <a:ext uri="{FF2B5EF4-FFF2-40B4-BE49-F238E27FC236}">
                <a16:creationId xmlns:a16="http://schemas.microsoft.com/office/drawing/2014/main" id="{5DAFEBFA-D6FE-47A7-B323-230A25229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01" y="4713489"/>
            <a:ext cx="8129801" cy="609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FCFD75FB-B788-4F8F-9036-6902EC9CD8F8}"/>
              </a:ext>
            </a:extLst>
          </p:cNvPr>
          <p:cNvSpPr/>
          <p:nvPr/>
        </p:nvSpPr>
        <p:spPr>
          <a:xfrm>
            <a:off x="2752819" y="3132646"/>
            <a:ext cx="6878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>
                <a:latin typeface="Bahnschrift SemiBold SemiConden" panose="020B0502040204020203" pitchFamily="34" charset="0"/>
              </a:rPr>
              <a:t>Para alongar a parte de trás do pescoço</a:t>
            </a:r>
          </a:p>
        </p:txBody>
      </p:sp>
      <p:sp>
        <p:nvSpPr>
          <p:cNvPr id="10" name="Seta: Para a Esquerda 9">
            <a:hlinkClick r:id="rId4" action="ppaction://hlinksldjump"/>
            <a:extLst>
              <a:ext uri="{FF2B5EF4-FFF2-40B4-BE49-F238E27FC236}">
                <a16:creationId xmlns:a16="http://schemas.microsoft.com/office/drawing/2014/main" id="{8B0363E8-A45D-4385-B7A3-AFDCA57F9B33}"/>
              </a:ext>
            </a:extLst>
          </p:cNvPr>
          <p:cNvSpPr/>
          <p:nvPr/>
        </p:nvSpPr>
        <p:spPr>
          <a:xfrm>
            <a:off x="8671034" y="14362199"/>
            <a:ext cx="2777139" cy="1336039"/>
          </a:xfrm>
          <a:prstGeom prst="leftArrow">
            <a:avLst/>
          </a:prstGeom>
          <a:solidFill>
            <a:srgbClr val="438756"/>
          </a:solidFill>
          <a:ln>
            <a:solidFill>
              <a:srgbClr val="438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dirty="0">
                <a:latin typeface="Bahnschrift SemiBold SemiConden" panose="020B0502040204020203" pitchFamily="34" charset="0"/>
              </a:rPr>
              <a:t>Índice</a:t>
            </a:r>
          </a:p>
        </p:txBody>
      </p:sp>
    </p:spTree>
    <p:extLst>
      <p:ext uri="{BB962C8B-B14F-4D97-AF65-F5344CB8AC3E}">
        <p14:creationId xmlns:p14="http://schemas.microsoft.com/office/powerpoint/2010/main" val="3662538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54841-4813-4434-9D03-9702ED863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3336" y="557762"/>
            <a:ext cx="6400800" cy="1533212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pt-PT" b="1" dirty="0">
                <a:solidFill>
                  <a:srgbClr val="4F7A32"/>
                </a:solidFill>
                <a:latin typeface="Bahnschrift Light SemiCondensed" panose="020B0502040204020203" pitchFamily="34" charset="0"/>
              </a:rPr>
              <a:t>Braços</a:t>
            </a:r>
          </a:p>
        </p:txBody>
      </p:sp>
      <p:sp>
        <p:nvSpPr>
          <p:cNvPr id="18" name="Sinal de Subtração 17">
            <a:extLst>
              <a:ext uri="{FF2B5EF4-FFF2-40B4-BE49-F238E27FC236}">
                <a16:creationId xmlns:a16="http://schemas.microsoft.com/office/drawing/2014/main" id="{979256BC-AC0E-4BB8-8ADF-7DAFDEE007B9}"/>
              </a:ext>
            </a:extLst>
          </p:cNvPr>
          <p:cNvSpPr/>
          <p:nvPr/>
        </p:nvSpPr>
        <p:spPr>
          <a:xfrm>
            <a:off x="-2238703" y="-628695"/>
            <a:ext cx="16742979" cy="1660396"/>
          </a:xfrm>
          <a:prstGeom prst="mathMinus">
            <a:avLst/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Sinal de Subtração 28">
            <a:extLst>
              <a:ext uri="{FF2B5EF4-FFF2-40B4-BE49-F238E27FC236}">
                <a16:creationId xmlns:a16="http://schemas.microsoft.com/office/drawing/2014/main" id="{6F16C5E5-AE07-4230-BE3C-633606FB7810}"/>
              </a:ext>
            </a:extLst>
          </p:cNvPr>
          <p:cNvSpPr/>
          <p:nvPr/>
        </p:nvSpPr>
        <p:spPr>
          <a:xfrm rot="5400000">
            <a:off x="1051910" y="7419154"/>
            <a:ext cx="22018625" cy="1480754"/>
          </a:xfrm>
          <a:prstGeom prst="mathMinus">
            <a:avLst>
              <a:gd name="adj1" fmla="val 27779"/>
            </a:avLst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Sinal de Subtração 29">
            <a:extLst>
              <a:ext uri="{FF2B5EF4-FFF2-40B4-BE49-F238E27FC236}">
                <a16:creationId xmlns:a16="http://schemas.microsoft.com/office/drawing/2014/main" id="{11B2563D-F274-4434-B9AD-106012B2C9C8}"/>
              </a:ext>
            </a:extLst>
          </p:cNvPr>
          <p:cNvSpPr/>
          <p:nvPr/>
        </p:nvSpPr>
        <p:spPr>
          <a:xfrm rot="5400000">
            <a:off x="-10692828" y="7579845"/>
            <a:ext cx="21773887" cy="1480754"/>
          </a:xfrm>
          <a:prstGeom prst="mathMinus">
            <a:avLst>
              <a:gd name="adj1" fmla="val 27779"/>
            </a:avLst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Sinal de Subtração 30">
            <a:extLst>
              <a:ext uri="{FF2B5EF4-FFF2-40B4-BE49-F238E27FC236}">
                <a16:creationId xmlns:a16="http://schemas.microsoft.com/office/drawing/2014/main" id="{DDA51D91-A5D6-4BD7-94FC-7ED741513914}"/>
              </a:ext>
            </a:extLst>
          </p:cNvPr>
          <p:cNvSpPr/>
          <p:nvPr/>
        </p:nvSpPr>
        <p:spPr>
          <a:xfrm>
            <a:off x="-1848259" y="15289863"/>
            <a:ext cx="16289473" cy="1660396"/>
          </a:xfrm>
          <a:prstGeom prst="mathMinus">
            <a:avLst/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3C3AE3A-8A0B-4F77-B3D6-4A31EBAF2C90}"/>
              </a:ext>
            </a:extLst>
          </p:cNvPr>
          <p:cNvSpPr txBox="1"/>
          <p:nvPr/>
        </p:nvSpPr>
        <p:spPr>
          <a:xfrm>
            <a:off x="1507321" y="10044829"/>
            <a:ext cx="943282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Tronco virado para a frente;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Trazer o braço para junto do peito, com o cotovelo ligeiramente dobrado;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Fazer alguma pressão com a outra mão, trazendo o braço mais para dentro.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Manter os </a:t>
            </a:r>
            <a:r>
              <a:rPr lang="pt-PT" sz="3800" b="1" dirty="0">
                <a:latin typeface="Bahnschrift Light SemiCondensed" panose="020B0502040204020203" pitchFamily="34" charset="0"/>
              </a:rPr>
              <a:t>ombros direitos</a:t>
            </a:r>
            <a:r>
              <a:rPr lang="pt-PT" sz="3800" dirty="0">
                <a:latin typeface="Bahnschrift Light SemiCondensed" panose="020B0502040204020203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Repetir para o outro braço.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E9FD44B-8848-4D06-BC50-6420247EDF27}"/>
              </a:ext>
            </a:extLst>
          </p:cNvPr>
          <p:cNvSpPr/>
          <p:nvPr/>
        </p:nvSpPr>
        <p:spPr>
          <a:xfrm>
            <a:off x="2739365" y="3006227"/>
            <a:ext cx="6323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>
                <a:latin typeface="Bahnschrift SemiBold SemiConden" panose="020B0502040204020203" pitchFamily="34" charset="0"/>
              </a:rPr>
              <a:t>Para alongar a parte de fora do braço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B98C7905-8B5E-4E1A-B424-BB80DBEA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282" y="484688"/>
            <a:ext cx="1914854" cy="153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C14E07D6-6C37-4D7A-8E5A-073104DFF8FA}"/>
              </a:ext>
            </a:extLst>
          </p:cNvPr>
          <p:cNvSpPr txBox="1"/>
          <p:nvPr/>
        </p:nvSpPr>
        <p:spPr>
          <a:xfrm>
            <a:off x="2812929" y="3584965"/>
            <a:ext cx="6323479" cy="6097350"/>
          </a:xfrm>
          <a:prstGeom prst="rect">
            <a:avLst/>
          </a:prstGeom>
          <a:solidFill>
            <a:schemeClr val="bg1"/>
          </a:solidFill>
          <a:ln>
            <a:solidFill>
              <a:srgbClr val="43875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10242" name="Picture 2" descr="Stretching - Gem's Lifestyle">
            <a:extLst>
              <a:ext uri="{FF2B5EF4-FFF2-40B4-BE49-F238E27FC236}">
                <a16:creationId xmlns:a16="http://schemas.microsoft.com/office/drawing/2014/main" id="{DCF6A0B3-26A0-48F8-BC79-0D5C22680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342" y="4366990"/>
            <a:ext cx="5251320" cy="529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059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54841-4813-4434-9D03-9702ED863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3336" y="557762"/>
            <a:ext cx="6400800" cy="1533212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pt-PT" b="1" dirty="0">
                <a:solidFill>
                  <a:srgbClr val="4F7A32"/>
                </a:solidFill>
                <a:latin typeface="Bahnschrift Light SemiCondensed" panose="020B0502040204020203" pitchFamily="34" charset="0"/>
              </a:rPr>
              <a:t>Braços</a:t>
            </a:r>
          </a:p>
        </p:txBody>
      </p:sp>
      <p:sp>
        <p:nvSpPr>
          <p:cNvPr id="18" name="Sinal de Subtração 17">
            <a:extLst>
              <a:ext uri="{FF2B5EF4-FFF2-40B4-BE49-F238E27FC236}">
                <a16:creationId xmlns:a16="http://schemas.microsoft.com/office/drawing/2014/main" id="{979256BC-AC0E-4BB8-8ADF-7DAFDEE007B9}"/>
              </a:ext>
            </a:extLst>
          </p:cNvPr>
          <p:cNvSpPr/>
          <p:nvPr/>
        </p:nvSpPr>
        <p:spPr>
          <a:xfrm>
            <a:off x="-2238703" y="-628695"/>
            <a:ext cx="16742979" cy="1660396"/>
          </a:xfrm>
          <a:prstGeom prst="mathMinus">
            <a:avLst/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Sinal de Subtração 28">
            <a:extLst>
              <a:ext uri="{FF2B5EF4-FFF2-40B4-BE49-F238E27FC236}">
                <a16:creationId xmlns:a16="http://schemas.microsoft.com/office/drawing/2014/main" id="{6F16C5E5-AE07-4230-BE3C-633606FB7810}"/>
              </a:ext>
            </a:extLst>
          </p:cNvPr>
          <p:cNvSpPr/>
          <p:nvPr/>
        </p:nvSpPr>
        <p:spPr>
          <a:xfrm rot="5400000">
            <a:off x="1051910" y="7419154"/>
            <a:ext cx="22018625" cy="1480754"/>
          </a:xfrm>
          <a:prstGeom prst="mathMinus">
            <a:avLst>
              <a:gd name="adj1" fmla="val 27779"/>
            </a:avLst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Sinal de Subtração 29">
            <a:extLst>
              <a:ext uri="{FF2B5EF4-FFF2-40B4-BE49-F238E27FC236}">
                <a16:creationId xmlns:a16="http://schemas.microsoft.com/office/drawing/2014/main" id="{11B2563D-F274-4434-B9AD-106012B2C9C8}"/>
              </a:ext>
            </a:extLst>
          </p:cNvPr>
          <p:cNvSpPr/>
          <p:nvPr/>
        </p:nvSpPr>
        <p:spPr>
          <a:xfrm rot="5400000">
            <a:off x="-10692828" y="7579845"/>
            <a:ext cx="21773887" cy="1480754"/>
          </a:xfrm>
          <a:prstGeom prst="mathMinus">
            <a:avLst>
              <a:gd name="adj1" fmla="val 27779"/>
            </a:avLst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Sinal de Subtração 30">
            <a:extLst>
              <a:ext uri="{FF2B5EF4-FFF2-40B4-BE49-F238E27FC236}">
                <a16:creationId xmlns:a16="http://schemas.microsoft.com/office/drawing/2014/main" id="{DDA51D91-A5D6-4BD7-94FC-7ED741513914}"/>
              </a:ext>
            </a:extLst>
          </p:cNvPr>
          <p:cNvSpPr/>
          <p:nvPr/>
        </p:nvSpPr>
        <p:spPr>
          <a:xfrm>
            <a:off x="-1848259" y="15289863"/>
            <a:ext cx="16289473" cy="1660396"/>
          </a:xfrm>
          <a:prstGeom prst="mathMinus">
            <a:avLst/>
          </a:prstGeom>
          <a:solidFill>
            <a:srgbClr val="438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4C53063-3884-49C7-B755-85CCD77F6F8C}"/>
              </a:ext>
            </a:extLst>
          </p:cNvPr>
          <p:cNvSpPr txBox="1"/>
          <p:nvPr/>
        </p:nvSpPr>
        <p:spPr>
          <a:xfrm>
            <a:off x="1763486" y="10548370"/>
            <a:ext cx="937047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sz="3800" dirty="0">
              <a:latin typeface="Bahnschrift Light SemiCondensed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Levar os braços atrás das costas;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3800" dirty="0">
                <a:latin typeface="Bahnschrift Light SemiCondensed" panose="020B0502040204020203" pitchFamily="34" charset="0"/>
              </a:rPr>
              <a:t>Entrelaçar as mãos e esticar os braços para trás, </a:t>
            </a:r>
            <a:r>
              <a:rPr lang="pt-PT" sz="3800" b="1" dirty="0">
                <a:latin typeface="Bahnschrift Light SemiCondensed" panose="020B0502040204020203" pitchFamily="34" charset="0"/>
              </a:rPr>
              <a:t>mantendo os ombros direitos.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CFD75FB-B788-4F8F-9036-6902EC9CD8F8}"/>
              </a:ext>
            </a:extLst>
          </p:cNvPr>
          <p:cNvSpPr/>
          <p:nvPr/>
        </p:nvSpPr>
        <p:spPr>
          <a:xfrm>
            <a:off x="2869956" y="3849293"/>
            <a:ext cx="6483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>
                <a:latin typeface="Bahnschrift SemiBold SemiConden" panose="020B0502040204020203" pitchFamily="34" charset="0"/>
              </a:rPr>
              <a:t>Para alongar a parte da frente do braço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B98C7905-8B5E-4E1A-B424-BB80DBEA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282" y="484688"/>
            <a:ext cx="1914854" cy="153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F6479233-446C-4722-B9DB-C386012FB30B}"/>
              </a:ext>
            </a:extLst>
          </p:cNvPr>
          <p:cNvSpPr txBox="1"/>
          <p:nvPr/>
        </p:nvSpPr>
        <p:spPr>
          <a:xfrm>
            <a:off x="2964549" y="4507134"/>
            <a:ext cx="6323479" cy="6097350"/>
          </a:xfrm>
          <a:prstGeom prst="rect">
            <a:avLst/>
          </a:prstGeom>
          <a:solidFill>
            <a:schemeClr val="bg1"/>
          </a:solidFill>
          <a:ln>
            <a:solidFill>
              <a:srgbClr val="43875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10244" name="Picture 4" descr="Stretching - At the Workstation : OSH Answers">
            <a:extLst>
              <a:ext uri="{FF2B5EF4-FFF2-40B4-BE49-F238E27FC236}">
                <a16:creationId xmlns:a16="http://schemas.microsoft.com/office/drawing/2014/main" id="{980E7BB5-D702-4075-8867-F38D3D97E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162" y="4597260"/>
            <a:ext cx="4409541" cy="603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695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Personalizado 23">
      <a:dk1>
        <a:sysClr val="windowText" lastClr="000000"/>
      </a:dk1>
      <a:lt1>
        <a:sysClr val="window" lastClr="FFFFFF"/>
      </a:lt1>
      <a:dk2>
        <a:srgbClr val="0E705C"/>
      </a:dk2>
      <a:lt2>
        <a:srgbClr val="00B050"/>
      </a:lt2>
      <a:accent1>
        <a:srgbClr val="00843B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1017</Words>
  <Application>Microsoft Office PowerPoint</Application>
  <PresentationFormat>Personalizados</PresentationFormat>
  <Paragraphs>119</Paragraphs>
  <Slides>21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8" baseType="lpstr">
      <vt:lpstr>Arial</vt:lpstr>
      <vt:lpstr>Bahnschrift Light SemiCondensed</vt:lpstr>
      <vt:lpstr>Bahnschrift SemiBold SemiConden</vt:lpstr>
      <vt:lpstr>Calibri</vt:lpstr>
      <vt:lpstr>Calibri Light</vt:lpstr>
      <vt:lpstr>Wingdings</vt:lpstr>
      <vt:lpstr>Tema do Office</vt:lpstr>
      <vt:lpstr>Apresentação do PowerPoint</vt:lpstr>
      <vt:lpstr>Instruções </vt:lpstr>
      <vt:lpstr>Índice</vt:lpstr>
      <vt:lpstr>Cabeça</vt:lpstr>
      <vt:lpstr>Cabeça</vt:lpstr>
      <vt:lpstr>Cabeça</vt:lpstr>
      <vt:lpstr>Cabeça</vt:lpstr>
      <vt:lpstr>Braços</vt:lpstr>
      <vt:lpstr>Braços</vt:lpstr>
      <vt:lpstr>Braços</vt:lpstr>
      <vt:lpstr>Braços</vt:lpstr>
      <vt:lpstr>Braços</vt:lpstr>
      <vt:lpstr>Tronco</vt:lpstr>
      <vt:lpstr>Tronco</vt:lpstr>
      <vt:lpstr>Tronco</vt:lpstr>
      <vt:lpstr>Tronco</vt:lpstr>
      <vt:lpstr>Pernas</vt:lpstr>
      <vt:lpstr>Pernas</vt:lpstr>
      <vt:lpstr>Pernas</vt:lpstr>
      <vt:lpstr>Apresentação do PowerPoint</vt:lpstr>
      <vt:lpstr>Referências Bibliográficas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Inês</cp:lastModifiedBy>
  <cp:revision>31</cp:revision>
  <dcterms:created xsi:type="dcterms:W3CDTF">2020-06-13T14:54:07Z</dcterms:created>
  <dcterms:modified xsi:type="dcterms:W3CDTF">2020-06-26T14:43:00Z</dcterms:modified>
</cp:coreProperties>
</file>